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68"/>
  </p:notesMasterIdLst>
  <p:sldIdLst>
    <p:sldId id="256" r:id="rId2"/>
    <p:sldId id="266" r:id="rId3"/>
    <p:sldId id="261" r:id="rId4"/>
    <p:sldId id="262" r:id="rId5"/>
    <p:sldId id="352" r:id="rId6"/>
    <p:sldId id="435" r:id="rId7"/>
    <p:sldId id="257" r:id="rId8"/>
    <p:sldId id="260" r:id="rId9"/>
    <p:sldId id="353" r:id="rId10"/>
    <p:sldId id="272" r:id="rId11"/>
    <p:sldId id="273" r:id="rId12"/>
    <p:sldId id="355" r:id="rId13"/>
    <p:sldId id="357" r:id="rId14"/>
    <p:sldId id="258" r:id="rId15"/>
    <p:sldId id="259" r:id="rId16"/>
    <p:sldId id="267" r:id="rId17"/>
    <p:sldId id="437" r:id="rId18"/>
    <p:sldId id="268" r:id="rId19"/>
    <p:sldId id="275" r:id="rId20"/>
    <p:sldId id="271" r:id="rId21"/>
    <p:sldId id="276" r:id="rId22"/>
    <p:sldId id="287" r:id="rId23"/>
    <p:sldId id="277" r:id="rId24"/>
    <p:sldId id="281" r:id="rId25"/>
    <p:sldId id="282" r:id="rId26"/>
    <p:sldId id="278" r:id="rId27"/>
    <p:sldId id="280" r:id="rId28"/>
    <p:sldId id="288" r:id="rId29"/>
    <p:sldId id="285" r:id="rId30"/>
    <p:sldId id="286" r:id="rId31"/>
    <p:sldId id="289" r:id="rId32"/>
    <p:sldId id="294" r:id="rId33"/>
    <p:sldId id="295" r:id="rId34"/>
    <p:sldId id="296" r:id="rId35"/>
    <p:sldId id="297" r:id="rId36"/>
    <p:sldId id="298" r:id="rId37"/>
    <p:sldId id="299" r:id="rId38"/>
    <p:sldId id="300" r:id="rId39"/>
    <p:sldId id="301" r:id="rId40"/>
    <p:sldId id="302" r:id="rId41"/>
    <p:sldId id="303" r:id="rId42"/>
    <p:sldId id="434" r:id="rId43"/>
    <p:sldId id="328" r:id="rId44"/>
    <p:sldId id="308" r:id="rId45"/>
    <p:sldId id="333" r:id="rId46"/>
    <p:sldId id="438" r:id="rId47"/>
    <p:sldId id="439" r:id="rId48"/>
    <p:sldId id="307" r:id="rId49"/>
    <p:sldId id="312" r:id="rId50"/>
    <p:sldId id="313" r:id="rId51"/>
    <p:sldId id="314" r:id="rId52"/>
    <p:sldId id="315" r:id="rId53"/>
    <p:sldId id="337" r:id="rId54"/>
    <p:sldId id="317" r:id="rId55"/>
    <p:sldId id="320" r:id="rId56"/>
    <p:sldId id="340" r:id="rId57"/>
    <p:sldId id="440" r:id="rId58"/>
    <p:sldId id="342" r:id="rId59"/>
    <p:sldId id="322" r:id="rId60"/>
    <p:sldId id="323" r:id="rId61"/>
    <p:sldId id="324" r:id="rId62"/>
    <p:sldId id="341" r:id="rId63"/>
    <p:sldId id="344" r:id="rId64"/>
    <p:sldId id="345" r:id="rId65"/>
    <p:sldId id="346" r:id="rId66"/>
    <p:sldId id="349" r:id="rId6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F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12"/>
    <p:restoredTop sz="94686"/>
  </p:normalViewPr>
  <p:slideViewPr>
    <p:cSldViewPr snapToGrid="0">
      <p:cViewPr varScale="1">
        <p:scale>
          <a:sx n="43" d="100"/>
          <a:sy n="43" d="100"/>
        </p:scale>
        <p:origin x="21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32019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0" name="Shape 9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98443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10</a:t>
            </a:fld>
            <a:endParaRPr sz="1200" b="0" i="0" u="none" strike="noStrike" cap="none">
              <a:solidFill>
                <a:schemeClr val="dk1"/>
              </a:solidFill>
              <a:latin typeface="Arial"/>
              <a:ea typeface="Arial"/>
              <a:cs typeface="Arial"/>
              <a:sym typeface="Arial"/>
            </a:endParaRPr>
          </a:p>
        </p:txBody>
      </p:sp>
      <p:sp>
        <p:nvSpPr>
          <p:cNvPr id="222" name="Shape 222"/>
          <p:cNvSpPr>
            <a:spLocks noGrp="1" noRot="1" noChangeAspect="1"/>
          </p:cNvSpPr>
          <p:nvPr>
            <p:ph type="sldImg" idx="2"/>
          </p:nvPr>
        </p:nvSpPr>
        <p:spPr>
          <a:xfrm>
            <a:off x="0" y="0"/>
            <a:ext cx="1588" cy="1588"/>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223" name="Shape 223"/>
          <p:cNvSpPr txBox="1">
            <a:spLocks noGrp="1"/>
          </p:cNvSpPr>
          <p:nvPr>
            <p:ph type="body" idx="1"/>
          </p:nvPr>
        </p:nvSpPr>
        <p:spPr>
          <a:xfrm>
            <a:off x="0" y="0"/>
            <a:ext cx="1588" cy="36137850"/>
          </a:xfrm>
          <a:prstGeom prst="rect">
            <a:avLst/>
          </a:prstGeom>
          <a:noFill/>
          <a:ln>
            <a:noFill/>
          </a:ln>
        </p:spPr>
        <p:txBody>
          <a:bodyPr spcFirstLastPara="1" wrap="square" lIns="91425" tIns="88875" rIns="91425" bIns="45700" anchor="t" anchorCtr="0">
            <a:noAutofit/>
          </a:bodyPr>
          <a:lstStyle/>
          <a:p>
            <a:pPr marL="0" marR="0" lvl="0" indent="0" algn="l" rtl="0">
              <a:lnSpc>
                <a:spcPct val="80000"/>
              </a:lnSpc>
              <a:spcBef>
                <a:spcPts val="0"/>
              </a:spcBef>
              <a:spcAft>
                <a:spcPts val="0"/>
              </a:spcAft>
              <a:buNone/>
            </a:pPr>
            <a:r>
              <a:rPr lang="en-US" sz="1330" b="0" i="0" u="none" strike="noStrike" cap="none">
                <a:solidFill>
                  <a:schemeClr val="dk1"/>
                </a:solidFill>
                <a:latin typeface="Arial"/>
                <a:ea typeface="Arial"/>
                <a:cs typeface="Arial"/>
                <a:sym typeface="Arial"/>
              </a:rPr>
              <a:t>Then you have to truly see what else is possible to where you can go</a:t>
            </a:r>
            <a:endParaRPr/>
          </a:p>
          <a:p>
            <a:pPr marL="0" marR="0" lvl="0" indent="0" algn="l" rtl="0">
              <a:lnSpc>
                <a:spcPct val="80000"/>
              </a:lnSpc>
              <a:spcBef>
                <a:spcPts val="0"/>
              </a:spcBef>
              <a:spcAft>
                <a:spcPts val="0"/>
              </a:spcAft>
              <a:buNone/>
            </a:pPr>
            <a:r>
              <a:rPr lang="en-US" sz="1330" b="0" i="0" u="none" strike="noStrike" cap="none">
                <a:solidFill>
                  <a:schemeClr val="dk1"/>
                </a:solidFill>
                <a:latin typeface="Arial"/>
                <a:ea typeface="Arial"/>
                <a:cs typeface="Arial"/>
                <a:sym typeface="Arial"/>
              </a:rPr>
              <a:t>So many people I meet and work with privately have no idea the magnitude that they are destined to be</a:t>
            </a:r>
            <a:endParaRPr/>
          </a:p>
          <a:p>
            <a:pPr marL="0" marR="0" lvl="0" indent="0" algn="l" rtl="0">
              <a:lnSpc>
                <a:spcPct val="80000"/>
              </a:lnSpc>
              <a:spcBef>
                <a:spcPts val="0"/>
              </a:spcBef>
              <a:spcAft>
                <a:spcPts val="0"/>
              </a:spcAft>
              <a:buNone/>
            </a:pPr>
            <a:r>
              <a:rPr lang="en-US" sz="1330" b="0" i="0" u="none" strike="noStrike" cap="none">
                <a:solidFill>
                  <a:schemeClr val="dk1"/>
                </a:solidFill>
                <a:latin typeface="Arial"/>
                <a:ea typeface="Arial"/>
                <a:cs typeface="Arial"/>
                <a:sym typeface="Arial"/>
              </a:rPr>
              <a:t>Or have no idea just how big and how much money their business can be</a:t>
            </a:r>
            <a:endParaRPr/>
          </a:p>
          <a:p>
            <a:pPr marL="0" marR="0" lvl="0" indent="0" algn="l" rtl="0">
              <a:lnSpc>
                <a:spcPct val="80000"/>
              </a:lnSpc>
              <a:spcBef>
                <a:spcPts val="0"/>
              </a:spcBef>
              <a:spcAft>
                <a:spcPts val="0"/>
              </a:spcAft>
              <a:buNone/>
            </a:pPr>
            <a:r>
              <a:rPr lang="en-US" sz="1330" b="0" i="0" u="none" strike="noStrike" cap="none">
                <a:solidFill>
                  <a:schemeClr val="dk1"/>
                </a:solidFill>
                <a:latin typeface="Arial"/>
                <a:ea typeface="Arial"/>
                <a:cs typeface="Arial"/>
                <a:sym typeface="Arial"/>
              </a:rPr>
              <a:t>They just don’t ‘see’ it yet but I do….</a:t>
            </a:r>
            <a:endParaRPr/>
          </a:p>
        </p:txBody>
      </p:sp>
      <p:sp>
        <p:nvSpPr>
          <p:cNvPr id="224" name="Shape 224"/>
          <p:cNvSpPr txBox="1"/>
          <p:nvPr/>
        </p:nvSpPr>
        <p:spPr>
          <a:xfrm>
            <a:off x="0" y="0"/>
            <a:ext cx="1588" cy="1588"/>
          </a:xfrm>
          <a:prstGeom prst="rect">
            <a:avLst/>
          </a:prstGeom>
          <a:noFill/>
          <a:ln>
            <a:noFill/>
          </a:ln>
        </p:spPr>
        <p:txBody>
          <a:bodyPr spcFirstLastPara="1" wrap="square" lIns="88875" tIns="88875" rIns="88875" bIns="44425" anchor="t" anchorCtr="0">
            <a:noAutofit/>
          </a:bodyPr>
          <a:lstStyle/>
          <a:p>
            <a:pPr marL="0" marR="0" lvl="0" indent="0" algn="l" rtl="0">
              <a:spcBef>
                <a:spcPts val="0"/>
              </a:spcBef>
              <a:spcAft>
                <a:spcPts val="0"/>
              </a:spcAft>
              <a:buNone/>
            </a:pPr>
            <a:fld id="{00000000-1234-1234-1234-123412341234}" type="slidenum">
              <a:rPr lang="en-US" sz="1800" b="0" i="0" u="none" strike="noStrike" cap="none">
                <a:solidFill>
                  <a:srgbClr val="000000"/>
                </a:solidFill>
                <a:latin typeface="Calibri"/>
                <a:ea typeface="Calibri"/>
                <a:cs typeface="Calibri"/>
                <a:sym typeface="Calibri"/>
              </a:rPr>
              <a:t>10</a:t>
            </a:fld>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49332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
        <p:nvSpPr>
          <p:cNvPr id="230" name="Shape 2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1" name="Shape 23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5552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xmlns="" id="{1BCF5F62-9F59-184C-A108-6907D3E485C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1pPr>
            <a:lvl2pPr marL="37931725" indent="-37474525"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5pPr>
            <a:lvl6pPr marL="4572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6pPr>
            <a:lvl7pPr marL="9144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7pPr>
            <a:lvl8pPr marL="13716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8pPr>
            <a:lvl9pPr marL="18288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9pPr>
          </a:lstStyle>
          <a:p>
            <a:pPr eaLnBrk="1"/>
            <a:fld id="{F3CAF14A-4345-B547-ADB1-D24E4C778FD7}" type="slidenum">
              <a:rPr lang="en-US" altLang="en-US" sz="1400">
                <a:solidFill>
                  <a:srgbClr val="000000"/>
                </a:solidFill>
                <a:latin typeface="Times New Roman" panose="02020603050405020304" pitchFamily="18" charset="0"/>
              </a:rPr>
              <a:pPr eaLnBrk="1"/>
              <a:t>12</a:t>
            </a:fld>
            <a:endParaRPr lang="en-US" altLang="en-US" sz="1400">
              <a:solidFill>
                <a:srgbClr val="000000"/>
              </a:solidFill>
              <a:latin typeface="Times New Roman" panose="02020603050405020304" pitchFamily="18" charset="0"/>
            </a:endParaRPr>
          </a:p>
        </p:txBody>
      </p:sp>
      <p:sp>
        <p:nvSpPr>
          <p:cNvPr id="83971" name="Text Box 1">
            <a:extLst>
              <a:ext uri="{FF2B5EF4-FFF2-40B4-BE49-F238E27FC236}">
                <a16:creationId xmlns:a16="http://schemas.microsoft.com/office/drawing/2014/main" xmlns="" id="{063D81A2-3263-1943-BA1A-ABA175B05421}"/>
              </a:ext>
            </a:extLst>
          </p:cNvPr>
          <p:cNvSpPr>
            <a:spLocks noGrp="1" noRot="1" noChangeAspect="1" noChangeArrowheads="1"/>
          </p:cNvSpPr>
          <p:nvPr>
            <p:ph type="sldImg"/>
          </p:nvPr>
        </p:nvSpPr>
        <p:spPr>
          <a:xfrm>
            <a:off x="0" y="0"/>
            <a:ext cx="1588" cy="1588"/>
          </a:xfrm>
          <a:solidFill>
            <a:srgbClr val="FFFFFF"/>
          </a:solidFill>
          <a:ln>
            <a:solidFill>
              <a:srgbClr val="000000"/>
            </a:solidFill>
            <a:miter lim="800000"/>
            <a:headEnd/>
            <a:tailEnd/>
          </a:ln>
        </p:spPr>
      </p:sp>
      <p:sp>
        <p:nvSpPr>
          <p:cNvPr id="83972" name="Text Box 2">
            <a:extLst>
              <a:ext uri="{FF2B5EF4-FFF2-40B4-BE49-F238E27FC236}">
                <a16:creationId xmlns:a16="http://schemas.microsoft.com/office/drawing/2014/main" xmlns="" id="{7E84185C-1FB8-5543-B0AD-538CDED9A330}"/>
              </a:ext>
            </a:extLst>
          </p:cNvPr>
          <p:cNvSpPr>
            <a:spLocks noGrp="1" noChangeArrowheads="1"/>
          </p:cNvSpPr>
          <p:nvPr>
            <p:ph type="body" idx="1"/>
          </p:nvPr>
        </p:nvSpPr>
        <p:spPr>
          <a:xfrm>
            <a:off x="0" y="0"/>
            <a:ext cx="1588" cy="30324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a:latin typeface="Arial" panose="020B0604020202020204" pitchFamily="34" charset="0"/>
                <a:ea typeface="SimSun" panose="02010600030101010101" pitchFamily="2" charset="-122"/>
              </a:rPr>
              <a:t>Where are your blocks?</a:t>
            </a: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2000">
              <a:latin typeface="Arial" panose="020B0604020202020204" pitchFamily="34" charset="0"/>
              <a:ea typeface="SimSun" panose="02010600030101010101" pitchFamily="2" charset="-122"/>
            </a:endParaRP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a:latin typeface="Arial" panose="020B0604020202020204" pitchFamily="34" charset="0"/>
                <a:ea typeface="SimSun" panose="02010600030101010101" pitchFamily="2" charset="-122"/>
              </a:rPr>
              <a:t>Take a moment and think about where you’re stopping yourself?</a:t>
            </a: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a:latin typeface="Arial" panose="020B0604020202020204" pitchFamily="34" charset="0"/>
                <a:ea typeface="SimSun" panose="02010600030101010101" pitchFamily="2" charset="-122"/>
              </a:rPr>
              <a:t>Write it down….</a:t>
            </a:r>
          </a:p>
        </p:txBody>
      </p:sp>
      <p:sp>
        <p:nvSpPr>
          <p:cNvPr id="67587" name="Text Box 3">
            <a:extLst>
              <a:ext uri="{FF2B5EF4-FFF2-40B4-BE49-F238E27FC236}">
                <a16:creationId xmlns:a16="http://schemas.microsoft.com/office/drawing/2014/main" xmlns="" id="{26ECDA70-509D-CE4E-AC59-B26C2B7BD42C}"/>
              </a:ext>
            </a:extLst>
          </p:cNvPr>
          <p:cNvSpPr txBox="1">
            <a:spLocks noChangeArrowheads="1"/>
          </p:cNvSpPr>
          <p:nvPr/>
        </p:nvSpPr>
        <p:spPr bwMode="auto">
          <a:xfrm>
            <a:off x="0" y="0"/>
            <a:ext cx="1588" cy="1588"/>
          </a:xfrm>
          <a:prstGeom prst="rect">
            <a:avLst/>
          </a:prstGeom>
          <a:noFill/>
          <a:ln w="9525">
            <a:noFill/>
            <a:round/>
            <a:headEnd/>
            <a:tailEnd/>
          </a:ln>
          <a:effectLst/>
        </p:spPr>
        <p:txBody>
          <a:bodyPr tIns="9144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1pPr>
            <a:lvl2pPr marL="37931725" indent="-37474525"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5pPr>
            <a:lvl6pPr marL="4572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6pPr>
            <a:lvl7pPr marL="9144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7pPr>
            <a:lvl8pPr marL="13716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8pPr>
            <a:lvl9pPr marL="18288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9pPr>
          </a:lstStyle>
          <a:p>
            <a:pPr eaLnBrk="1" hangingPunct="1">
              <a:lnSpc>
                <a:spcPct val="100000"/>
              </a:lnSpc>
              <a:buClrTx/>
              <a:buFontTx/>
              <a:buNone/>
            </a:pPr>
            <a:fld id="{A5D8E743-C82A-5240-ADAF-B6C1E9C7354E}" type="slidenum">
              <a:rPr lang="en-US" altLang="en-US" sz="1800">
                <a:solidFill>
                  <a:srgbClr val="000000"/>
                </a:solidFill>
                <a:latin typeface="Calibri" panose="020F0502020204030204" pitchFamily="34" charset="0"/>
              </a:rPr>
              <a:pPr eaLnBrk="1" hangingPunct="1">
                <a:lnSpc>
                  <a:spcPct val="100000"/>
                </a:lnSpc>
                <a:buClrTx/>
                <a:buFontTx/>
                <a:buNone/>
              </a:pPr>
              <a:t>12</a:t>
            </a:fld>
            <a:endParaRPr lang="en-US" altLang="en-US" sz="1800">
              <a:solidFill>
                <a:srgbClr val="000000"/>
              </a:solidFill>
              <a:latin typeface="Calibri" panose="020F0502020204030204" pitchFamily="34" charset="0"/>
            </a:endParaRPr>
          </a:p>
        </p:txBody>
      </p:sp>
    </p:spTree>
    <p:extLst>
      <p:ext uri="{BB962C8B-B14F-4D97-AF65-F5344CB8AC3E}">
        <p14:creationId xmlns:p14="http://schemas.microsoft.com/office/powerpoint/2010/main" val="3729821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xmlns="" id="{A449BC12-9705-CB4E-805D-D7198ACAD0B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1pPr>
            <a:lvl2pPr marL="37931725" indent="-37474525"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5pPr>
            <a:lvl6pPr marL="4572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6pPr>
            <a:lvl7pPr marL="9144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7pPr>
            <a:lvl8pPr marL="13716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8pPr>
            <a:lvl9pPr marL="18288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9pPr>
          </a:lstStyle>
          <a:p>
            <a:pPr eaLnBrk="1"/>
            <a:fld id="{7DD34AB7-7521-0E46-BDB5-D0318D1FE951}" type="slidenum">
              <a:rPr lang="en-US" altLang="en-US" sz="1400">
                <a:solidFill>
                  <a:srgbClr val="000000"/>
                </a:solidFill>
                <a:latin typeface="Times New Roman" panose="02020603050405020304" pitchFamily="18" charset="0"/>
              </a:rPr>
              <a:pPr eaLnBrk="1"/>
              <a:t>13</a:t>
            </a:fld>
            <a:endParaRPr lang="en-US" altLang="en-US" sz="1400">
              <a:solidFill>
                <a:srgbClr val="000000"/>
              </a:solidFill>
              <a:latin typeface="Times New Roman" panose="02020603050405020304" pitchFamily="18" charset="0"/>
            </a:endParaRPr>
          </a:p>
        </p:txBody>
      </p:sp>
      <p:sp>
        <p:nvSpPr>
          <p:cNvPr id="88067" name="Text Box 1">
            <a:extLst>
              <a:ext uri="{FF2B5EF4-FFF2-40B4-BE49-F238E27FC236}">
                <a16:creationId xmlns:a16="http://schemas.microsoft.com/office/drawing/2014/main" xmlns="" id="{B974255A-E7DA-FF41-AF7F-177A906AF65B}"/>
              </a:ext>
            </a:extLst>
          </p:cNvPr>
          <p:cNvSpPr>
            <a:spLocks noGrp="1" noRot="1" noChangeAspect="1" noChangeArrowheads="1"/>
          </p:cNvSpPr>
          <p:nvPr>
            <p:ph type="sldImg"/>
          </p:nvPr>
        </p:nvSpPr>
        <p:spPr>
          <a:xfrm>
            <a:off x="0" y="0"/>
            <a:ext cx="1588" cy="1588"/>
          </a:xfrm>
          <a:solidFill>
            <a:srgbClr val="FFFFFF"/>
          </a:solidFill>
          <a:ln>
            <a:solidFill>
              <a:srgbClr val="000000"/>
            </a:solidFill>
            <a:miter lim="800000"/>
            <a:headEnd/>
            <a:tailEnd/>
          </a:ln>
        </p:spPr>
      </p:sp>
      <p:sp>
        <p:nvSpPr>
          <p:cNvPr id="88068" name="Text Box 2">
            <a:extLst>
              <a:ext uri="{FF2B5EF4-FFF2-40B4-BE49-F238E27FC236}">
                <a16:creationId xmlns:a16="http://schemas.microsoft.com/office/drawing/2014/main" xmlns="" id="{CC2E8878-33EE-5846-8E32-72CCB307E36F}"/>
              </a:ext>
            </a:extLst>
          </p:cNvPr>
          <p:cNvSpPr>
            <a:spLocks noGrp="1" noChangeArrowheads="1"/>
          </p:cNvSpPr>
          <p:nvPr>
            <p:ph type="body" idx="1"/>
          </p:nvPr>
        </p:nvSpPr>
        <p:spPr>
          <a:xfrm>
            <a:off x="0" y="0"/>
            <a:ext cx="1588" cy="13852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a:latin typeface="Arial" panose="020B0604020202020204" pitchFamily="34" charset="0"/>
                <a:ea typeface="SimSun" panose="02010600030101010101" pitchFamily="2" charset="-122"/>
              </a:rPr>
              <a:t>Tell my story of leaping from coach to coach along my journey</a:t>
            </a: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a:latin typeface="Arial" panose="020B0604020202020204" pitchFamily="34" charset="0"/>
                <a:ea typeface="SimSun" panose="02010600030101010101" pitchFamily="2" charset="-122"/>
              </a:rPr>
              <a:t>How I don’t expect you all to coach with me forever, hopefully you get what you need in just the right time, then move on your next mentor</a:t>
            </a: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a:latin typeface="Arial" panose="020B0604020202020204" pitchFamily="34" charset="0"/>
                <a:ea typeface="SimSun" panose="02010600030101010101" pitchFamily="2" charset="-122"/>
              </a:rPr>
              <a:t>You never want to pick a mentor who thinks they are the ONLY solution for you</a:t>
            </a: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a:latin typeface="Arial" panose="020B0604020202020204" pitchFamily="34" charset="0"/>
                <a:ea typeface="SimSun" panose="02010600030101010101" pitchFamily="2" charset="-122"/>
              </a:rPr>
              <a:t>I believe there are many people who can help you and I refer clients to other professionals all the time as they take new steps in their journey</a:t>
            </a: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a:latin typeface="Arial" panose="020B0604020202020204" pitchFamily="34" charset="0"/>
                <a:ea typeface="SimSun" panose="02010600030101010101" pitchFamily="2" charset="-122"/>
              </a:rPr>
              <a:t>I’m here to accelerate your growth in self, income and to jumpstart your business systems, markeitng and sales</a:t>
            </a: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2000">
              <a:latin typeface="Arial" panose="020B0604020202020204" pitchFamily="34" charset="0"/>
              <a:ea typeface="SimSun" panose="02010600030101010101" pitchFamily="2" charset="-122"/>
            </a:endParaRPr>
          </a:p>
        </p:txBody>
      </p:sp>
      <p:sp>
        <p:nvSpPr>
          <p:cNvPr id="69635" name="Text Box 3">
            <a:extLst>
              <a:ext uri="{FF2B5EF4-FFF2-40B4-BE49-F238E27FC236}">
                <a16:creationId xmlns:a16="http://schemas.microsoft.com/office/drawing/2014/main" xmlns="" id="{FFC72D57-572D-084B-8A38-E9AD16B6350F}"/>
              </a:ext>
            </a:extLst>
          </p:cNvPr>
          <p:cNvSpPr txBox="1">
            <a:spLocks noChangeArrowheads="1"/>
          </p:cNvSpPr>
          <p:nvPr/>
        </p:nvSpPr>
        <p:spPr bwMode="auto">
          <a:xfrm>
            <a:off x="0" y="0"/>
            <a:ext cx="1588" cy="1588"/>
          </a:xfrm>
          <a:prstGeom prst="rect">
            <a:avLst/>
          </a:prstGeom>
          <a:noFill/>
          <a:ln w="9525">
            <a:noFill/>
            <a:round/>
            <a:headEnd/>
            <a:tailEnd/>
          </a:ln>
          <a:effectLst/>
        </p:spPr>
        <p:txBody>
          <a:bodyPr tIns="9144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1pPr>
            <a:lvl2pPr marL="37931725" indent="-37474525"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5pPr>
            <a:lvl6pPr marL="4572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6pPr>
            <a:lvl7pPr marL="9144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7pPr>
            <a:lvl8pPr marL="13716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8pPr>
            <a:lvl9pPr marL="18288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9pPr>
          </a:lstStyle>
          <a:p>
            <a:pPr eaLnBrk="1" hangingPunct="1">
              <a:lnSpc>
                <a:spcPct val="100000"/>
              </a:lnSpc>
              <a:buClrTx/>
              <a:buFontTx/>
              <a:buNone/>
            </a:pPr>
            <a:fld id="{9DBDB95B-6288-1C48-85AE-0307317B76C0}" type="slidenum">
              <a:rPr lang="en-US" altLang="en-US" sz="1800">
                <a:solidFill>
                  <a:srgbClr val="000000"/>
                </a:solidFill>
                <a:latin typeface="Calibri" panose="020F0502020204030204" pitchFamily="34" charset="0"/>
              </a:rPr>
              <a:pPr eaLnBrk="1" hangingPunct="1">
                <a:lnSpc>
                  <a:spcPct val="100000"/>
                </a:lnSpc>
                <a:buClrTx/>
                <a:buFontTx/>
                <a:buNone/>
              </a:pPr>
              <a:t>13</a:t>
            </a:fld>
            <a:endParaRPr lang="en-US" altLang="en-US" sz="1800">
              <a:solidFill>
                <a:srgbClr val="000000"/>
              </a:solidFill>
              <a:latin typeface="Calibri" panose="020F0502020204030204" pitchFamily="34" charset="0"/>
            </a:endParaRPr>
          </a:p>
        </p:txBody>
      </p:sp>
    </p:spTree>
    <p:extLst>
      <p:ext uri="{BB962C8B-B14F-4D97-AF65-F5344CB8AC3E}">
        <p14:creationId xmlns:p14="http://schemas.microsoft.com/office/powerpoint/2010/main" val="3785043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14</a:t>
            </a:fld>
            <a:endParaRPr sz="1200" b="0" i="0" u="none" strike="noStrike" cap="none">
              <a:solidFill>
                <a:schemeClr val="dk1"/>
              </a:solidFill>
              <a:latin typeface="Arial"/>
              <a:ea typeface="Arial"/>
              <a:cs typeface="Arial"/>
              <a:sym typeface="Arial"/>
            </a:endParaRPr>
          </a:p>
        </p:txBody>
      </p:sp>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5" name="Shape 11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5018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4" name="Shape 12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88608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5" name="Shape 18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86" name="Shape 18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44575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5" name="Shape 18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86" name="Shape 18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54382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2" name="Shape 19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97068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6" name="Shape 24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Write on white board what people say</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To bring out the biggest objections people will have to MM</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Mindset or beliefs to getting what you want? Love or money?</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47" name="Shape 24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19</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51945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4" name="Shape 17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1020"/>
              <a:buFont typeface="Arial"/>
              <a:buChar char="•"/>
            </a:pPr>
            <a:r>
              <a:rPr lang="en-US" sz="1020" b="1" i="0" u="none" strike="noStrike" cap="none">
                <a:solidFill>
                  <a:schemeClr val="dk1"/>
                </a:solidFill>
                <a:latin typeface="Arial"/>
                <a:ea typeface="Arial"/>
                <a:cs typeface="Arial"/>
                <a:sym typeface="Arial"/>
              </a:rPr>
              <a:t> You’re  overwhelmed or tired of working so hard</a:t>
            </a:r>
            <a:endParaRPr/>
          </a:p>
          <a:p>
            <a:pPr marL="0" marR="0" lvl="0" indent="0" algn="l" rtl="0">
              <a:lnSpc>
                <a:spcPct val="80000"/>
              </a:lnSpc>
              <a:spcBef>
                <a:spcPts val="1200"/>
              </a:spcBef>
              <a:spcAft>
                <a:spcPts val="0"/>
              </a:spcAft>
              <a:buClr>
                <a:schemeClr val="dk1"/>
              </a:buClr>
              <a:buSzPts val="1020"/>
              <a:buFont typeface="Arial"/>
              <a:buChar char="•"/>
            </a:pPr>
            <a:r>
              <a:rPr lang="en-US" sz="1020" b="1" i="0" u="none" strike="noStrike" cap="none">
                <a:solidFill>
                  <a:schemeClr val="dk1"/>
                </a:solidFill>
                <a:latin typeface="Arial"/>
                <a:ea typeface="Arial"/>
                <a:cs typeface="Arial"/>
                <a:sym typeface="Arial"/>
              </a:rPr>
              <a:t>  You’re trying to figure out the least expensive, most effective ways to market your biz and make money</a:t>
            </a:r>
            <a:endParaRPr/>
          </a:p>
          <a:p>
            <a:pPr marL="0" marR="0" lvl="0" indent="0" algn="l" rtl="0">
              <a:lnSpc>
                <a:spcPct val="80000"/>
              </a:lnSpc>
              <a:spcBef>
                <a:spcPts val="1200"/>
              </a:spcBef>
              <a:spcAft>
                <a:spcPts val="0"/>
              </a:spcAft>
              <a:buClr>
                <a:schemeClr val="dk1"/>
              </a:buClr>
              <a:buSzPts val="1020"/>
              <a:buFont typeface="Arial"/>
              <a:buChar char="•"/>
            </a:pPr>
            <a:r>
              <a:rPr lang="en-US" sz="1020" b="1" i="0" u="none" strike="noStrike" cap="none">
                <a:solidFill>
                  <a:schemeClr val="dk1"/>
                </a:solidFill>
                <a:latin typeface="Arial"/>
                <a:ea typeface="Arial"/>
                <a:cs typeface="Arial"/>
                <a:sym typeface="Arial"/>
              </a:rPr>
              <a:t>  You need help navigating the world of online marketing and technology</a:t>
            </a:r>
            <a:endParaRPr/>
          </a:p>
          <a:p>
            <a:pPr marL="0" marR="0" lvl="0" indent="0" algn="l" rtl="0">
              <a:lnSpc>
                <a:spcPct val="80000"/>
              </a:lnSpc>
              <a:spcBef>
                <a:spcPts val="1200"/>
              </a:spcBef>
              <a:spcAft>
                <a:spcPts val="0"/>
              </a:spcAft>
              <a:buClr>
                <a:schemeClr val="dk1"/>
              </a:buClr>
              <a:buSzPts val="1020"/>
              <a:buFont typeface="Arial"/>
              <a:buChar char="•"/>
            </a:pPr>
            <a:r>
              <a:rPr lang="en-US" sz="1020" b="1" i="0" u="none" strike="noStrike" cap="none">
                <a:solidFill>
                  <a:schemeClr val="dk1"/>
                </a:solidFill>
                <a:latin typeface="Arial"/>
                <a:ea typeface="Arial"/>
                <a:cs typeface="Arial"/>
                <a:sym typeface="Arial"/>
              </a:rPr>
              <a:t>  You want to develop a business you’re passionate about but also one that makes you money and you aren’t sure how to do that</a:t>
            </a:r>
            <a:endParaRPr/>
          </a:p>
          <a:p>
            <a:pPr marL="0" marR="0" lvl="0" indent="0" algn="l" rtl="0">
              <a:lnSpc>
                <a:spcPct val="80000"/>
              </a:lnSpc>
              <a:spcBef>
                <a:spcPts val="1200"/>
              </a:spcBef>
              <a:spcAft>
                <a:spcPts val="0"/>
              </a:spcAft>
              <a:buClr>
                <a:schemeClr val="dk1"/>
              </a:buClr>
              <a:buSzPts val="1020"/>
              <a:buFont typeface="Arial"/>
              <a:buChar char="•"/>
            </a:pPr>
            <a:r>
              <a:rPr lang="en-US" sz="1020" b="1" i="0" u="none" strike="noStrike" cap="none">
                <a:solidFill>
                  <a:schemeClr val="dk1"/>
                </a:solidFill>
                <a:latin typeface="Arial"/>
                <a:ea typeface="Arial"/>
                <a:cs typeface="Arial"/>
                <a:sym typeface="Arial"/>
              </a:rPr>
              <a:t>  Figure out how to get more of the right things done every month to bring in more clients and make more money easier</a:t>
            </a:r>
            <a:endParaRPr/>
          </a:p>
          <a:p>
            <a:pPr marL="0" marR="0" lvl="0" indent="0" algn="l" rtl="0">
              <a:lnSpc>
                <a:spcPct val="80000"/>
              </a:lnSpc>
              <a:spcBef>
                <a:spcPts val="1200"/>
              </a:spcBef>
              <a:spcAft>
                <a:spcPts val="0"/>
              </a:spcAft>
              <a:buClr>
                <a:schemeClr val="dk1"/>
              </a:buClr>
              <a:buSzPts val="1020"/>
              <a:buFont typeface="Arial"/>
              <a:buChar char="•"/>
            </a:pPr>
            <a:r>
              <a:rPr lang="en-US" sz="1020" b="1" i="0" u="none" strike="noStrike" cap="none">
                <a:solidFill>
                  <a:schemeClr val="dk1"/>
                </a:solidFill>
                <a:latin typeface="Arial"/>
                <a:ea typeface="Arial"/>
                <a:cs typeface="Arial"/>
                <a:sym typeface="Arial"/>
              </a:rPr>
              <a:t>  Figure out which programs and offerings can help you leverage more in your biz</a:t>
            </a:r>
            <a:endParaRPr/>
          </a:p>
          <a:p>
            <a:pPr marL="0" marR="0" lvl="0" indent="0" algn="l" rtl="0">
              <a:lnSpc>
                <a:spcPct val="80000"/>
              </a:lnSpc>
              <a:spcBef>
                <a:spcPts val="1200"/>
              </a:spcBef>
              <a:spcAft>
                <a:spcPts val="0"/>
              </a:spcAft>
              <a:buClr>
                <a:schemeClr val="dk1"/>
              </a:buClr>
              <a:buSzPts val="1020"/>
              <a:buFont typeface="Arial"/>
              <a:buChar char="•"/>
            </a:pPr>
            <a:r>
              <a:rPr lang="en-US" sz="1020" b="1" i="0" u="none" strike="noStrike" cap="none">
                <a:solidFill>
                  <a:schemeClr val="dk1"/>
                </a:solidFill>
                <a:latin typeface="Arial"/>
                <a:ea typeface="Arial"/>
                <a:cs typeface="Arial"/>
                <a:sym typeface="Arial"/>
              </a:rPr>
              <a:t>  Get new ideas to implement</a:t>
            </a:r>
            <a:endParaRPr/>
          </a:p>
          <a:p>
            <a:pPr marL="0" marR="0" lvl="0" indent="0" algn="l" rtl="0">
              <a:lnSpc>
                <a:spcPct val="80000"/>
              </a:lnSpc>
              <a:spcBef>
                <a:spcPts val="1200"/>
              </a:spcBef>
              <a:spcAft>
                <a:spcPts val="0"/>
              </a:spcAft>
              <a:buNone/>
            </a:pPr>
            <a:r>
              <a:rPr lang="en-US" sz="1020" b="0" i="0" u="sng" strike="noStrike" cap="none">
                <a:solidFill>
                  <a:schemeClr val="dk1"/>
                </a:solidFill>
                <a:latin typeface="Arial"/>
                <a:ea typeface="Arial"/>
                <a:cs typeface="Arial"/>
                <a:sym typeface="Arial"/>
              </a:rPr>
              <a:t>As a speaker and a business owner, when we got into business, we had dreams of:</a:t>
            </a:r>
            <a:endParaRPr/>
          </a:p>
          <a:p>
            <a:pPr marL="0" marR="0" lvl="0" indent="0" algn="l" rtl="0">
              <a:lnSpc>
                <a:spcPct val="80000"/>
              </a:lnSpc>
              <a:spcBef>
                <a:spcPts val="0"/>
              </a:spcBef>
              <a:spcAft>
                <a:spcPts val="0"/>
              </a:spcAft>
              <a:buNone/>
            </a:pPr>
            <a:r>
              <a:rPr lang="en-US" sz="1020" b="0" i="0" u="none" strike="noStrike" cap="none">
                <a:solidFill>
                  <a:schemeClr val="dk1"/>
                </a:solidFill>
                <a:latin typeface="Arial"/>
                <a:ea typeface="Arial"/>
                <a:cs typeface="Arial"/>
                <a:sym typeface="Arial"/>
              </a:rPr>
              <a:t>Flexible schedules - More time with family - More money and freedom - More balance and less stress</a:t>
            </a:r>
            <a:endParaRPr/>
          </a:p>
          <a:p>
            <a:pPr marL="0" marR="0" lvl="0" indent="0" algn="l" rtl="0">
              <a:lnSpc>
                <a:spcPct val="80000"/>
              </a:lnSpc>
              <a:spcBef>
                <a:spcPts val="0"/>
              </a:spcBef>
              <a:spcAft>
                <a:spcPts val="0"/>
              </a:spcAft>
              <a:buNone/>
            </a:pPr>
            <a:r>
              <a:rPr lang="en-US" sz="1020" b="0" i="0" u="sng" strike="noStrike" cap="none">
                <a:solidFill>
                  <a:schemeClr val="dk1"/>
                </a:solidFill>
                <a:latin typeface="Arial"/>
                <a:ea typeface="Arial"/>
                <a:cs typeface="Arial"/>
                <a:sym typeface="Arial"/>
              </a:rPr>
              <a:t>Yet what we got was:</a:t>
            </a:r>
            <a:endParaRPr/>
          </a:p>
          <a:p>
            <a:pPr marL="0" marR="0" lvl="0" indent="0" algn="l" rtl="0">
              <a:lnSpc>
                <a:spcPct val="80000"/>
              </a:lnSpc>
              <a:spcBef>
                <a:spcPts val="0"/>
              </a:spcBef>
              <a:spcAft>
                <a:spcPts val="0"/>
              </a:spcAft>
              <a:buNone/>
            </a:pPr>
            <a:r>
              <a:rPr lang="en-US" sz="1020" b="0" i="0" u="none" strike="noStrike" cap="none">
                <a:solidFill>
                  <a:schemeClr val="dk1"/>
                </a:solidFill>
                <a:latin typeface="Arial"/>
                <a:ea typeface="Arial"/>
                <a:cs typeface="Arial"/>
                <a:sym typeface="Arial"/>
              </a:rPr>
              <a:t>Longer hours - Big investments – Overwhelm - Huge to do lists</a:t>
            </a:r>
            <a:endParaRPr/>
          </a:p>
          <a:p>
            <a:pPr marL="0" marR="0" lvl="0" indent="0" algn="l" rtl="0">
              <a:lnSpc>
                <a:spcPct val="80000"/>
              </a:lnSpc>
              <a:spcBef>
                <a:spcPts val="0"/>
              </a:spcBef>
              <a:spcAft>
                <a:spcPts val="0"/>
              </a:spcAft>
              <a:buNone/>
            </a:pPr>
            <a:r>
              <a:rPr lang="en-US" sz="1020" b="0" i="0" u="none" strike="noStrike" cap="none">
                <a:solidFill>
                  <a:schemeClr val="dk1"/>
                </a:solidFill>
                <a:latin typeface="Arial"/>
                <a:ea typeface="Arial"/>
                <a:cs typeface="Arial"/>
                <a:sym typeface="Arial"/>
              </a:rPr>
              <a:t> </a:t>
            </a:r>
            <a:endParaRPr/>
          </a:p>
          <a:p>
            <a:pPr marL="0" marR="0" lvl="0" indent="0" algn="l" rtl="0">
              <a:lnSpc>
                <a:spcPct val="80000"/>
              </a:lnSpc>
              <a:spcBef>
                <a:spcPts val="0"/>
              </a:spcBef>
              <a:spcAft>
                <a:spcPts val="0"/>
              </a:spcAft>
              <a:buNone/>
            </a:pPr>
            <a:r>
              <a:rPr lang="en-US" sz="1020" b="0" i="0" u="none" strike="noStrike" cap="none">
                <a:solidFill>
                  <a:schemeClr val="dk1"/>
                </a:solidFill>
                <a:latin typeface="Arial"/>
                <a:ea typeface="Arial"/>
                <a:cs typeface="Arial"/>
                <a:sym typeface="Arial"/>
              </a:rPr>
              <a:t>So, how can you transform your business into a smoother running, passion-driven, freedom-based and moneymaking business? You can decide to change it up. Add new business models, leverage your time and expertise into programs and services that not only that you love to deliver but others receive so much value from.</a:t>
            </a:r>
            <a:r>
              <a:rPr lang="en-US" sz="1020" b="1" i="0" u="none" strike="noStrike" cap="none">
                <a:solidFill>
                  <a:schemeClr val="dk1"/>
                </a:solidFill>
                <a:latin typeface="Arial"/>
                <a:ea typeface="Arial"/>
                <a:cs typeface="Arial"/>
                <a:sym typeface="Arial"/>
              </a:rPr>
              <a:t> </a:t>
            </a:r>
            <a:r>
              <a:rPr lang="en-US" sz="1020" b="0" i="0" u="none" strike="noStrike" cap="none">
                <a:solidFill>
                  <a:schemeClr val="dk1"/>
                </a:solidFill>
                <a:latin typeface="Arial"/>
                <a:ea typeface="Arial"/>
                <a:cs typeface="Arial"/>
                <a:sym typeface="Arial"/>
              </a:rPr>
              <a:t>Get out of the overwhelm you’re in either with too much to do currently in your business or too many ideas and no time to implement them all.  Instead find a way to simplify what you’re selling in your business in order to serve more of your ideal clients at the highest level.  Create and enjoy your business fully when you can serve at the highest level and transform more lives faster with your gifts.</a:t>
            </a:r>
            <a:endParaRPr/>
          </a:p>
          <a:p>
            <a:pPr marL="0" marR="0" lvl="0" indent="0" algn="l" rtl="0">
              <a:lnSpc>
                <a:spcPct val="80000"/>
              </a:lnSpc>
              <a:spcBef>
                <a:spcPts val="0"/>
              </a:spcBef>
              <a:spcAft>
                <a:spcPts val="0"/>
              </a:spcAft>
              <a:buNone/>
            </a:pPr>
            <a:endParaRPr sz="1020" b="0" i="0" u="none" strike="noStrike" cap="none">
              <a:solidFill>
                <a:schemeClr val="dk1"/>
              </a:solidFill>
              <a:latin typeface="Arial"/>
              <a:ea typeface="Arial"/>
              <a:cs typeface="Arial"/>
              <a:sym typeface="Arial"/>
            </a:endParaRPr>
          </a:p>
        </p:txBody>
      </p:sp>
      <p:sp>
        <p:nvSpPr>
          <p:cNvPr id="175" name="Shape 17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24794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6" name="Shape 21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Write on white board what people say</a:t>
            </a:r>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To bring out the biggest objections people will have to MM</a:t>
            </a:r>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Mindset or beliefs to getting what you want? Love or money?</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17" name="Shape 21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20</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85293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53" name="Shape 2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0353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58" name="Shape 3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0808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8620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0" name="Shape 30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This is a little outdated, some old pricing</a:t>
            </a:r>
            <a:endParaRPr/>
          </a:p>
        </p:txBody>
      </p:sp>
      <p:sp>
        <p:nvSpPr>
          <p:cNvPr id="301" name="Shape 30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25721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2" name="Shape 31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This is a little outdated, some old pricing</a:t>
            </a:r>
            <a:endParaRPr/>
          </a:p>
        </p:txBody>
      </p:sp>
      <p:sp>
        <p:nvSpPr>
          <p:cNvPr id="313" name="Shape 31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25</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2751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7" name="Shape 267"/>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77306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27</a:t>
            </a:fld>
            <a:endParaRPr sz="1200" b="0" i="0" u="none" strike="noStrike" cap="none">
              <a:solidFill>
                <a:schemeClr val="dk1"/>
              </a:solidFill>
              <a:latin typeface="Arial"/>
              <a:ea typeface="Arial"/>
              <a:cs typeface="Arial"/>
              <a:sym typeface="Arial"/>
            </a:endParaRPr>
          </a:p>
        </p:txBody>
      </p:sp>
      <p:sp>
        <p:nvSpPr>
          <p:cNvPr id="284" name="Shape 2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5" name="Shape 28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15987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65" name="Shape 36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021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29</a:t>
            </a:fld>
            <a:endParaRPr sz="1200" b="0" i="0" u="none" strike="noStrike" cap="none">
              <a:solidFill>
                <a:schemeClr val="dk1"/>
              </a:solidFill>
              <a:latin typeface="Arial"/>
              <a:ea typeface="Arial"/>
              <a:cs typeface="Arial"/>
              <a:sym typeface="Arial"/>
            </a:endParaRPr>
          </a:p>
        </p:txBody>
      </p:sp>
      <p:sp>
        <p:nvSpPr>
          <p:cNvPr id="339" name="Shape 3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0" name="Shape 34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26266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8" name="Shape 13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No, this isn't a magic pill approach or concept; it's plain and simple, proven business-building strategies that are guaranteed to give you a better quality of life – doing what you love to do! Would you like to know EXACTLY what to do, how to do it, where to spend your time or money, how create, build and market a business so you can start earning income for yourself and making your own hours today? I realize that this may be NEW INFORMATION to you….that you CAN indeed have your own business. I’m not trying to say its super easy, its not. But its also not as scary or hard as you may think. You just need to know what you don’t know is available to you or what’s out there or maybe brainstorm some ideas with someone who thinks differently than you.This can happen much sooner than you realize - Don’t WAIT to start your own business if that’s really something you want to do, do it now. NOW, when you are NOT in the perfect JOB or maybe you’re unemployed and searching….NOW is the perfect time to launch a new business. Why? Because you have the TIME it will take to devote to getting started. When you have a JOB, there is little to no time left to do this and it could take you years to get a business up and running making money. Do it now while you have the time to FOCUS and TAKE ACTION.</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39" name="Shape 13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68602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30</a:t>
            </a:fld>
            <a:endParaRPr sz="1200" b="0" i="0" u="none" strike="noStrike" cap="none">
              <a:solidFill>
                <a:schemeClr val="dk1"/>
              </a:solidFill>
              <a:latin typeface="Arial"/>
              <a:ea typeface="Arial"/>
              <a:cs typeface="Arial"/>
              <a:sym typeface="Arial"/>
            </a:endParaRPr>
          </a:p>
        </p:txBody>
      </p:sp>
      <p:sp>
        <p:nvSpPr>
          <p:cNvPr id="349" name="Shape 3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0" name="Shape 35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Crying self to sleep story</a:t>
            </a:r>
            <a:endParaRPr/>
          </a:p>
        </p:txBody>
      </p:sp>
    </p:spTree>
    <p:extLst>
      <p:ext uri="{BB962C8B-B14F-4D97-AF65-F5344CB8AC3E}">
        <p14:creationId xmlns:p14="http://schemas.microsoft.com/office/powerpoint/2010/main" val="3879553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6" name="Shape 37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Tell my story of leaping from coach to coach along my journey</a:t>
            </a:r>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How I don’t expect you all to coach with me forever, hopefully you get what you need in just the right time, then move on your next mentor</a:t>
            </a:r>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You never want to pick a mentor who thinks they are the ONLY solution for you</a:t>
            </a:r>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 believe there are many people who can help you and I refer clients to other professionals all the time as they take new steps in their journey</a:t>
            </a:r>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I’m here to accelerate your growth in self, income and to jumpstart your business systems, markeitng and sales</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77" name="Shape 37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31</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5671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24" name="Shape 4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226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0" name="Shape 43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How you feel and are treated in your personal life reflects how you project yourself in your business life, it’s that simple.</a:t>
            </a:r>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Let me explain what I’m talking about when I say love…</a:t>
            </a:r>
            <a:endParaRPr/>
          </a:p>
        </p:txBody>
      </p:sp>
      <p:sp>
        <p:nvSpPr>
          <p:cNvPr id="431" name="Shape 43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33</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27187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8908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43" name="Shape 4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8420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51" name="Shape 4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1329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59" name="Shape 4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1845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67" name="Shape 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0373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Shape 47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Pair share – 3 min total</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Think about it and on Friday when we plot your action steps out we’re going to be including some action steps for your ‘love factor’ too</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76" name="Shape 47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692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7" name="Shape 147"/>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No, this isn't a magic pill approach or concept; it's plain and simple, proven business-building strategies that are guaranteed to give you a better quality of life – doing what you love to do! Would you like to know EXACTLY what to do, how to do it, where to spend your time or money, how create, build and market a business so you can start earning income for yourself and making your own hours today? I realize that this may be NEW INFORMATION to you….that you CAN indeed have your own business. I’m not trying to say its super easy, its not. But its also not as scary or hard as you may think. You just need to know what you don’t know is available to you or what’s out there or maybe brainstorm some ideas with someone who thinks differently than you.This can happen much sooner than you realize - Don’t WAIT to start your own business if that’s really something you want to do, do it now. NOW, when you are NOT in the perfect JOB or maybe you’re unemployed and searching….NOW is the perfect time to launch a new business. Why? Because you have the TIME it will take to devote to getting started. When you have a JOB, there is little to no time left to do this and it could take you years to get a business up and running making money. Do it now while you have the time to FOCUS and TAKE ACTION.</a:t>
            </a:r>
            <a:endParaRP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48" name="Shape 14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712144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Shape 48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83" name="Shape 48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41110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9" name="Shape 48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Write on white board what people say</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To bring out the biggest objections people will have to MM</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Mindset or beliefs to getting what you want? Love or money?</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90" name="Shape 49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41</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4517539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xmlns="" id="{9F1C6CA9-8204-3A41-89F9-52058A9D26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2"/>
                </a:solidFill>
                <a:latin typeface="Arial" panose="020B0604020202020204" pitchFamily="34" charset="0"/>
                <a:cs typeface="Arial" panose="020B0604020202020204" pitchFamily="34" charset="0"/>
              </a:defRPr>
            </a:lvl1pPr>
            <a:lvl2pPr marL="37931725" indent="-37474525" eaLnBrk="0" hangingPunct="0">
              <a:defRPr sz="4400">
                <a:solidFill>
                  <a:schemeClr val="tx2"/>
                </a:solidFill>
                <a:latin typeface="Arial" panose="020B0604020202020204" pitchFamily="34" charset="0"/>
                <a:cs typeface="Arial" panose="020B0604020202020204" pitchFamily="34" charset="0"/>
              </a:defRPr>
            </a:lvl2pPr>
            <a:lvl3pPr eaLnBrk="0" hangingPunct="0">
              <a:defRPr sz="4400">
                <a:solidFill>
                  <a:schemeClr val="tx2"/>
                </a:solidFill>
                <a:latin typeface="Arial" panose="020B0604020202020204" pitchFamily="34" charset="0"/>
                <a:cs typeface="Arial" panose="020B0604020202020204" pitchFamily="34" charset="0"/>
              </a:defRPr>
            </a:lvl3pPr>
            <a:lvl4pPr eaLnBrk="0" hangingPunct="0">
              <a:defRPr sz="4400">
                <a:solidFill>
                  <a:schemeClr val="tx2"/>
                </a:solidFill>
                <a:latin typeface="Arial" panose="020B0604020202020204" pitchFamily="34" charset="0"/>
                <a:cs typeface="Arial" panose="020B0604020202020204" pitchFamily="34" charset="0"/>
              </a:defRPr>
            </a:lvl4pPr>
            <a:lvl5pPr eaLnBrk="0" hangingPunct="0">
              <a:defRPr sz="4400">
                <a:solidFill>
                  <a:schemeClr val="tx2"/>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fld id="{DDC0DE21-E13E-4E4C-AC2E-B84844125A58}" type="slidenum">
              <a:rPr lang="en-US" altLang="en-US" sz="1200">
                <a:solidFill>
                  <a:schemeClr val="tx1"/>
                </a:solidFill>
              </a:rPr>
              <a:pPr eaLnBrk="1" hangingPunct="1"/>
              <a:t>42</a:t>
            </a:fld>
            <a:endParaRPr lang="en-US" altLang="en-US" sz="1200">
              <a:solidFill>
                <a:schemeClr val="tx1"/>
              </a:solidFill>
            </a:endParaRPr>
          </a:p>
        </p:txBody>
      </p:sp>
      <p:sp>
        <p:nvSpPr>
          <p:cNvPr id="40963" name="Rectangle 2">
            <a:extLst>
              <a:ext uri="{FF2B5EF4-FFF2-40B4-BE49-F238E27FC236}">
                <a16:creationId xmlns:a16="http://schemas.microsoft.com/office/drawing/2014/main" xmlns="" id="{E8A2349A-3300-6446-8C63-1157EB66D379}"/>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xmlns="" id="{2B93D7DB-35B9-614C-856C-5C9F65D565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62146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Shape 6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86" name="Shape 6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63352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5" name="Shape 52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But first, I want to make sure there aren’t any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Questions and I would like to see if anyone wanted to share from yesterday???</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26" name="Shape 52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44</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8364201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Shape 7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24" name="Shape 72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Write on white board what people say</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To bring out the biggest objections people will have to MM</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Mindset or beliefs to getting what you want? Love or money?</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25" name="Shape 72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45</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41757796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05609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55" name="Shape 85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684931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9" name="Shape 51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This is a little outdated, some old pricing</a:t>
            </a:r>
            <a:endParaRPr/>
          </a:p>
        </p:txBody>
      </p:sp>
      <p:sp>
        <p:nvSpPr>
          <p:cNvPr id="520" name="Shape 52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48</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03370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52" name="Shape 55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Implementatoin is the bridge between where you are and where you want to be</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It will depend on how FAST you want to get there on what choices and decisions you make along the way…</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Obviously I took the fast track, hiring mentors, coaches, attending lots of workshops, being a part of a mastermind group for 3 years in a row when I first changed my business model</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 wanted to learn from someone who’s been there, done that, made the mistakes and could tell me what NOT to do just as much as what TO do</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This year was the only year I wasn’t in a mastermind group since I was planning this event and while there may not be that many people here, it’s still a huge leap to my next level</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However this year I did hire coaches for spot coaching and am also a part of a mastermind – pretty high end and high investment.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53" name="Shape 55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49</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74046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xmlns="" id="{E711819F-809A-644C-AB5B-FA098BC7248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1pPr>
            <a:lvl2pPr marL="37931725" indent="-37474525"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5pPr>
            <a:lvl6pPr marL="4572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6pPr>
            <a:lvl7pPr marL="9144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7pPr>
            <a:lvl8pPr marL="13716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8pPr>
            <a:lvl9pPr marL="18288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9pPr>
          </a:lstStyle>
          <a:p>
            <a:pPr eaLnBrk="1"/>
            <a:fld id="{CD686B82-1784-6C4F-BBA6-4CC81C05B22C}" type="slidenum">
              <a:rPr lang="en-US" altLang="en-US" sz="1400">
                <a:solidFill>
                  <a:srgbClr val="000000"/>
                </a:solidFill>
                <a:latin typeface="Times New Roman" panose="02020603050405020304" pitchFamily="18" charset="0"/>
              </a:rPr>
              <a:pPr eaLnBrk="1"/>
              <a:t>5</a:t>
            </a:fld>
            <a:endParaRPr lang="en-US" altLang="en-US" sz="1400">
              <a:solidFill>
                <a:srgbClr val="000000"/>
              </a:solidFill>
              <a:latin typeface="Times New Roman" panose="02020603050405020304" pitchFamily="18" charset="0"/>
            </a:endParaRPr>
          </a:p>
        </p:txBody>
      </p:sp>
      <p:sp>
        <p:nvSpPr>
          <p:cNvPr id="77827" name="Text Box 1">
            <a:extLst>
              <a:ext uri="{FF2B5EF4-FFF2-40B4-BE49-F238E27FC236}">
                <a16:creationId xmlns:a16="http://schemas.microsoft.com/office/drawing/2014/main" xmlns="" id="{11287A29-1C2B-644B-B7DA-8BA8D1398C0C}"/>
              </a:ext>
            </a:extLst>
          </p:cNvPr>
          <p:cNvSpPr>
            <a:spLocks noGrp="1" noRot="1" noChangeAspect="1" noChangeArrowheads="1"/>
          </p:cNvSpPr>
          <p:nvPr>
            <p:ph type="sldImg"/>
          </p:nvPr>
        </p:nvSpPr>
        <p:spPr>
          <a:xfrm>
            <a:off x="0" y="0"/>
            <a:ext cx="1588" cy="1588"/>
          </a:xfrm>
          <a:solidFill>
            <a:srgbClr val="FFFFFF"/>
          </a:solidFill>
          <a:ln>
            <a:solidFill>
              <a:srgbClr val="000000"/>
            </a:solidFill>
            <a:miter lim="800000"/>
            <a:headEnd/>
            <a:tailEnd/>
          </a:ln>
        </p:spPr>
      </p:sp>
      <p:sp>
        <p:nvSpPr>
          <p:cNvPr id="77828" name="Text Box 2">
            <a:extLst>
              <a:ext uri="{FF2B5EF4-FFF2-40B4-BE49-F238E27FC236}">
                <a16:creationId xmlns:a16="http://schemas.microsoft.com/office/drawing/2014/main" xmlns="" id="{B0103336-B956-974D-AE20-CF9CFD6EDCC7}"/>
              </a:ext>
            </a:extLst>
          </p:cNvPr>
          <p:cNvSpPr>
            <a:spLocks noGrp="1" noChangeArrowheads="1"/>
          </p:cNvSpPr>
          <p:nvPr>
            <p:ph type="body" idx="1"/>
          </p:nvPr>
        </p:nvSpPr>
        <p:spPr>
          <a:xfrm>
            <a:off x="0" y="0"/>
            <a:ext cx="1588" cy="36137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a:latin typeface="Arial" panose="020B0604020202020204" pitchFamily="34" charset="0"/>
                <a:ea typeface="SimSun" panose="02010600030101010101" pitchFamily="2" charset="-122"/>
              </a:rPr>
              <a:t>Not including the money of course, we’re going to fix that tomorrow.</a:t>
            </a: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2000">
              <a:latin typeface="Arial" panose="020B0604020202020204" pitchFamily="34" charset="0"/>
              <a:ea typeface="SimSun" panose="02010600030101010101" pitchFamily="2" charset="-122"/>
            </a:endParaRP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a:latin typeface="Arial" panose="020B0604020202020204" pitchFamily="34" charset="0"/>
                <a:ea typeface="SimSun" panose="02010600030101010101" pitchFamily="2" charset="-122"/>
              </a:rPr>
              <a:t>Take a few minutes to write out areas that you aren’t completely happy with, what you’d like to see change or be different, what’s missing for you?</a:t>
            </a: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2000">
              <a:latin typeface="Arial" panose="020B0604020202020204" pitchFamily="34" charset="0"/>
              <a:ea typeface="SimSun" panose="02010600030101010101" pitchFamily="2" charset="-122"/>
            </a:endParaRP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a:latin typeface="Arial" panose="020B0604020202020204" pitchFamily="34" charset="0"/>
                <a:ea typeface="SimSun" panose="02010600030101010101" pitchFamily="2" charset="-122"/>
              </a:rPr>
              <a:t>Ask if anyone wants to share?</a:t>
            </a:r>
          </a:p>
        </p:txBody>
      </p:sp>
      <p:sp>
        <p:nvSpPr>
          <p:cNvPr id="64515" name="Text Box 3">
            <a:extLst>
              <a:ext uri="{FF2B5EF4-FFF2-40B4-BE49-F238E27FC236}">
                <a16:creationId xmlns:a16="http://schemas.microsoft.com/office/drawing/2014/main" xmlns="" id="{36FD12B0-8E2D-B14A-91DB-CF16A1945FBF}"/>
              </a:ext>
            </a:extLst>
          </p:cNvPr>
          <p:cNvSpPr txBox="1">
            <a:spLocks noChangeArrowheads="1"/>
          </p:cNvSpPr>
          <p:nvPr/>
        </p:nvSpPr>
        <p:spPr bwMode="auto">
          <a:xfrm>
            <a:off x="0" y="0"/>
            <a:ext cx="1588" cy="1588"/>
          </a:xfrm>
          <a:prstGeom prst="rect">
            <a:avLst/>
          </a:prstGeom>
          <a:noFill/>
          <a:ln w="9525">
            <a:noFill/>
            <a:round/>
            <a:headEnd/>
            <a:tailEnd/>
          </a:ln>
          <a:effectLst/>
        </p:spPr>
        <p:txBody>
          <a:bodyPr tIns="9144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1pPr>
            <a:lvl2pPr marL="37931725" indent="-37474525"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5pPr>
            <a:lvl6pPr marL="4572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6pPr>
            <a:lvl7pPr marL="9144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7pPr>
            <a:lvl8pPr marL="13716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8pPr>
            <a:lvl9pPr marL="18288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9pPr>
          </a:lstStyle>
          <a:p>
            <a:pPr eaLnBrk="1" hangingPunct="1">
              <a:lnSpc>
                <a:spcPct val="100000"/>
              </a:lnSpc>
              <a:buClrTx/>
              <a:buFontTx/>
              <a:buNone/>
            </a:pPr>
            <a:fld id="{69B691B4-F214-DB46-A70A-A58FBE816896}" type="slidenum">
              <a:rPr lang="en-US" altLang="en-US" sz="1800">
                <a:solidFill>
                  <a:srgbClr val="000000"/>
                </a:solidFill>
                <a:latin typeface="Calibri" panose="020F0502020204030204" pitchFamily="34" charset="0"/>
              </a:rPr>
              <a:pPr eaLnBrk="1" hangingPunct="1">
                <a:lnSpc>
                  <a:spcPct val="100000"/>
                </a:lnSpc>
                <a:buClrTx/>
                <a:buFontTx/>
                <a:buNone/>
              </a:pPr>
              <a:t>5</a:t>
            </a:fld>
            <a:endParaRPr lang="en-US" altLang="en-US" sz="1800">
              <a:solidFill>
                <a:srgbClr val="000000"/>
              </a:solidFill>
              <a:latin typeface="Calibri" panose="020F0502020204030204" pitchFamily="34" charset="0"/>
            </a:endParaRPr>
          </a:p>
        </p:txBody>
      </p:sp>
    </p:spTree>
    <p:extLst>
      <p:ext uri="{BB962C8B-B14F-4D97-AF65-F5344CB8AC3E}">
        <p14:creationId xmlns:p14="http://schemas.microsoft.com/office/powerpoint/2010/main" val="27840535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59" name="Shape 55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60" name="Shape 56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50</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529803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51</a:t>
            </a:fld>
            <a:endParaRPr sz="1200">
              <a:solidFill>
                <a:schemeClr val="dk1"/>
              </a:solidFill>
              <a:latin typeface="Times New Roman"/>
              <a:ea typeface="Times New Roman"/>
              <a:cs typeface="Times New Roman"/>
              <a:sym typeface="Times New Roman"/>
            </a:endParaRPr>
          </a:p>
        </p:txBody>
      </p:sp>
      <p:sp>
        <p:nvSpPr>
          <p:cNvPr id="566" name="Shape 566"/>
          <p:cNvSpPr>
            <a:spLocks noGrp="1" noRot="1" noChangeAspect="1"/>
          </p:cNvSpPr>
          <p:nvPr>
            <p:ph type="sldImg" idx="2"/>
          </p:nvPr>
        </p:nvSpPr>
        <p:spPr>
          <a:xfrm>
            <a:off x="0" y="0"/>
            <a:ext cx="1588" cy="1588"/>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567" name="Shape 567"/>
          <p:cNvSpPr txBox="1">
            <a:spLocks noGrp="1"/>
          </p:cNvSpPr>
          <p:nvPr>
            <p:ph type="body" idx="1"/>
          </p:nvPr>
        </p:nvSpPr>
        <p:spPr>
          <a:xfrm>
            <a:off x="0" y="0"/>
            <a:ext cx="1588" cy="13852525"/>
          </a:xfrm>
          <a:prstGeom prst="rect">
            <a:avLst/>
          </a:prstGeom>
          <a:noFill/>
          <a:ln>
            <a:noFill/>
          </a:ln>
        </p:spPr>
        <p:txBody>
          <a:bodyPr spcFirstLastPara="1" wrap="square" lIns="91425" tIns="91425" rIns="91425" bIns="45700" anchor="t" anchorCtr="0">
            <a:noAutofit/>
          </a:bodyPr>
          <a:lstStyle/>
          <a:p>
            <a:pPr marL="0" marR="0" lvl="0" indent="0" algn="l" rtl="0">
              <a:lnSpc>
                <a:spcPct val="80000"/>
              </a:lnSpc>
              <a:spcBef>
                <a:spcPts val="0"/>
              </a:spcBef>
              <a:spcAft>
                <a:spcPts val="0"/>
              </a:spcAft>
              <a:buNone/>
            </a:pPr>
            <a:r>
              <a:rPr lang="en-US" sz="500" b="0" i="0" u="none" strike="noStrike" cap="none">
                <a:solidFill>
                  <a:schemeClr val="dk1"/>
                </a:solidFill>
                <a:latin typeface="Calibri"/>
                <a:ea typeface="Calibri"/>
                <a:cs typeface="Calibri"/>
                <a:sym typeface="Calibri"/>
              </a:rPr>
              <a:t>Tell my story of leaping from coach to coach along my journey</a:t>
            </a:r>
            <a:endParaRPr/>
          </a:p>
          <a:p>
            <a:pPr marL="0" marR="0" lvl="0" indent="0" algn="l" rtl="0">
              <a:lnSpc>
                <a:spcPct val="80000"/>
              </a:lnSpc>
              <a:spcBef>
                <a:spcPts val="0"/>
              </a:spcBef>
              <a:spcAft>
                <a:spcPts val="0"/>
              </a:spcAft>
              <a:buNone/>
            </a:pPr>
            <a:r>
              <a:rPr lang="en-US" sz="500" b="0" i="0" u="none" strike="noStrike" cap="none">
                <a:solidFill>
                  <a:schemeClr val="dk1"/>
                </a:solidFill>
                <a:latin typeface="Calibri"/>
                <a:ea typeface="Calibri"/>
                <a:cs typeface="Calibri"/>
                <a:sym typeface="Calibri"/>
              </a:rPr>
              <a:t>How I don’t expect you all to coach with me forever, hopefully you get what you need in just the right time, then move on your next mentor</a:t>
            </a:r>
            <a:endParaRPr/>
          </a:p>
          <a:p>
            <a:pPr marL="0" marR="0" lvl="0" indent="0" algn="l" rtl="0">
              <a:lnSpc>
                <a:spcPct val="80000"/>
              </a:lnSpc>
              <a:spcBef>
                <a:spcPts val="0"/>
              </a:spcBef>
              <a:spcAft>
                <a:spcPts val="0"/>
              </a:spcAft>
              <a:buNone/>
            </a:pPr>
            <a:r>
              <a:rPr lang="en-US" sz="500" b="0" i="0" u="none" strike="noStrike" cap="none">
                <a:solidFill>
                  <a:schemeClr val="dk1"/>
                </a:solidFill>
                <a:latin typeface="Calibri"/>
                <a:ea typeface="Calibri"/>
                <a:cs typeface="Calibri"/>
                <a:sym typeface="Calibri"/>
              </a:rPr>
              <a:t>You never want to pick a mentor who thinks they are the ONLY solution for you</a:t>
            </a:r>
            <a:endParaRPr/>
          </a:p>
          <a:p>
            <a:pPr marL="0" marR="0" lvl="0" indent="0" algn="l" rtl="0">
              <a:lnSpc>
                <a:spcPct val="80000"/>
              </a:lnSpc>
              <a:spcBef>
                <a:spcPts val="0"/>
              </a:spcBef>
              <a:spcAft>
                <a:spcPts val="0"/>
              </a:spcAft>
              <a:buNone/>
            </a:pPr>
            <a:r>
              <a:rPr lang="en-US" sz="500" b="0" i="0" u="none" strike="noStrike" cap="none">
                <a:solidFill>
                  <a:schemeClr val="dk1"/>
                </a:solidFill>
                <a:latin typeface="Calibri"/>
                <a:ea typeface="Calibri"/>
                <a:cs typeface="Calibri"/>
                <a:sym typeface="Calibri"/>
              </a:rPr>
              <a:t>I believe there are many people who can help you and I refer clients to other professionals all the time as they take new steps in their journey</a:t>
            </a:r>
            <a:endParaRPr/>
          </a:p>
          <a:p>
            <a:pPr marL="0" marR="0" lvl="0" indent="0" algn="l" rtl="0">
              <a:lnSpc>
                <a:spcPct val="80000"/>
              </a:lnSpc>
              <a:spcBef>
                <a:spcPts val="0"/>
              </a:spcBef>
              <a:spcAft>
                <a:spcPts val="0"/>
              </a:spcAft>
              <a:buNone/>
            </a:pPr>
            <a:r>
              <a:rPr lang="en-US" sz="500" b="0" i="0" u="none" strike="noStrike" cap="none">
                <a:solidFill>
                  <a:schemeClr val="dk1"/>
                </a:solidFill>
                <a:latin typeface="Calibri"/>
                <a:ea typeface="Calibri"/>
                <a:cs typeface="Calibri"/>
                <a:sym typeface="Calibri"/>
              </a:rPr>
              <a:t>I’m here to accelerate your growth in self, income and to jumpstart your business systems, markeitng and sales</a:t>
            </a:r>
            <a:endParaRPr/>
          </a:p>
          <a:p>
            <a:pPr marL="0" marR="0" lvl="0" indent="0" algn="l" rtl="0">
              <a:lnSpc>
                <a:spcPct val="80000"/>
              </a:lnSpc>
              <a:spcBef>
                <a:spcPts val="0"/>
              </a:spcBef>
              <a:spcAft>
                <a:spcPts val="0"/>
              </a:spcAft>
              <a:buNone/>
            </a:pPr>
            <a:endParaRPr sz="500" b="0" i="0" u="none" strike="noStrike" cap="none">
              <a:solidFill>
                <a:schemeClr val="dk1"/>
              </a:solidFill>
              <a:latin typeface="Calibri"/>
              <a:ea typeface="Calibri"/>
              <a:cs typeface="Calibri"/>
              <a:sym typeface="Calibri"/>
            </a:endParaRPr>
          </a:p>
        </p:txBody>
      </p:sp>
      <p:sp>
        <p:nvSpPr>
          <p:cNvPr id="568" name="Shape 568"/>
          <p:cNvSpPr txBox="1"/>
          <p:nvPr/>
        </p:nvSpPr>
        <p:spPr>
          <a:xfrm>
            <a:off x="0" y="0"/>
            <a:ext cx="1588" cy="1588"/>
          </a:xfrm>
          <a:prstGeom prst="rect">
            <a:avLst/>
          </a:prstGeom>
          <a:noFill/>
          <a:ln>
            <a:noFill/>
          </a:ln>
        </p:spPr>
        <p:txBody>
          <a:bodyPr spcFirstLastPara="1" wrap="square" lIns="91425" tIns="91425" rIns="91425" bIns="45700" anchor="t" anchorCtr="0">
            <a:noAutofit/>
          </a:bodyPr>
          <a:lstStyle/>
          <a:p>
            <a:pPr marL="0" marR="0" lvl="0" indent="0" algn="l" rtl="0">
              <a:spcBef>
                <a:spcPts val="0"/>
              </a:spcBef>
              <a:spcAft>
                <a:spcPts val="0"/>
              </a:spcAft>
              <a:buNone/>
            </a:pPr>
            <a:fld id="{00000000-1234-1234-1234-123412341234}" type="slidenum">
              <a:rPr lang="en-US" sz="4400">
                <a:solidFill>
                  <a:srgbClr val="000000"/>
                </a:solidFill>
                <a:latin typeface="Calibri"/>
                <a:ea typeface="Calibri"/>
                <a:cs typeface="Calibri"/>
                <a:sym typeface="Calibri"/>
              </a:rPr>
              <a:t>51</a:t>
            </a:fld>
            <a:endParaRPr sz="4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303032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Shape 5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4" name="Shape 57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75" name="Shape 57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52</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6320926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54" name="Shape 75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091349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91" name="Shape 59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2891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16" name="Shape 61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28150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Shape 7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78" name="Shape 7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09253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Shape 7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78" name="Shape 7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87735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Shape 7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91" name="Shape 7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51900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Shape 6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31" name="Shape 63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Talk briefly about product and show order forms</a:t>
            </a:r>
            <a:endParaRPr/>
          </a:p>
        </p:txBody>
      </p:sp>
      <p:sp>
        <p:nvSpPr>
          <p:cNvPr id="632" name="Shape 63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59</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362553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xmlns="" id="{E711819F-809A-644C-AB5B-FA098BC7248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1pPr>
            <a:lvl2pPr marL="37931725" indent="-37474525"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5pPr>
            <a:lvl6pPr marL="4572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6pPr>
            <a:lvl7pPr marL="9144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7pPr>
            <a:lvl8pPr marL="13716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8pPr>
            <a:lvl9pPr marL="18288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9pPr>
          </a:lstStyle>
          <a:p>
            <a:pPr eaLnBrk="1"/>
            <a:fld id="{CD686B82-1784-6C4F-BBA6-4CC81C05B22C}" type="slidenum">
              <a:rPr lang="en-US" altLang="en-US" sz="1400">
                <a:solidFill>
                  <a:srgbClr val="000000"/>
                </a:solidFill>
                <a:latin typeface="Times New Roman" panose="02020603050405020304" pitchFamily="18" charset="0"/>
              </a:rPr>
              <a:pPr eaLnBrk="1"/>
              <a:t>6</a:t>
            </a:fld>
            <a:endParaRPr lang="en-US" altLang="en-US" sz="1400">
              <a:solidFill>
                <a:srgbClr val="000000"/>
              </a:solidFill>
              <a:latin typeface="Times New Roman" panose="02020603050405020304" pitchFamily="18" charset="0"/>
            </a:endParaRPr>
          </a:p>
        </p:txBody>
      </p:sp>
      <p:sp>
        <p:nvSpPr>
          <p:cNvPr id="77827" name="Text Box 1">
            <a:extLst>
              <a:ext uri="{FF2B5EF4-FFF2-40B4-BE49-F238E27FC236}">
                <a16:creationId xmlns:a16="http://schemas.microsoft.com/office/drawing/2014/main" xmlns="" id="{11287A29-1C2B-644B-B7DA-8BA8D1398C0C}"/>
              </a:ext>
            </a:extLst>
          </p:cNvPr>
          <p:cNvSpPr>
            <a:spLocks noGrp="1" noRot="1" noChangeAspect="1" noChangeArrowheads="1"/>
          </p:cNvSpPr>
          <p:nvPr>
            <p:ph type="sldImg"/>
          </p:nvPr>
        </p:nvSpPr>
        <p:spPr>
          <a:xfrm>
            <a:off x="0" y="0"/>
            <a:ext cx="1588" cy="1588"/>
          </a:xfrm>
          <a:solidFill>
            <a:srgbClr val="FFFFFF"/>
          </a:solidFill>
          <a:ln>
            <a:solidFill>
              <a:srgbClr val="000000"/>
            </a:solidFill>
            <a:miter lim="800000"/>
            <a:headEnd/>
            <a:tailEnd/>
          </a:ln>
        </p:spPr>
      </p:sp>
      <p:sp>
        <p:nvSpPr>
          <p:cNvPr id="77828" name="Text Box 2">
            <a:extLst>
              <a:ext uri="{FF2B5EF4-FFF2-40B4-BE49-F238E27FC236}">
                <a16:creationId xmlns:a16="http://schemas.microsoft.com/office/drawing/2014/main" xmlns="" id="{B0103336-B956-974D-AE20-CF9CFD6EDCC7}"/>
              </a:ext>
            </a:extLst>
          </p:cNvPr>
          <p:cNvSpPr>
            <a:spLocks noGrp="1" noChangeArrowheads="1"/>
          </p:cNvSpPr>
          <p:nvPr>
            <p:ph type="body" idx="1"/>
          </p:nvPr>
        </p:nvSpPr>
        <p:spPr>
          <a:xfrm>
            <a:off x="0" y="0"/>
            <a:ext cx="1588" cy="36137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a:latin typeface="Arial" panose="020B0604020202020204" pitchFamily="34" charset="0"/>
                <a:ea typeface="SimSun" panose="02010600030101010101" pitchFamily="2" charset="-122"/>
              </a:rPr>
              <a:t>Not including the money of course, we’re going to fix that tomorrow.</a:t>
            </a: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2000">
              <a:latin typeface="Arial" panose="020B0604020202020204" pitchFamily="34" charset="0"/>
              <a:ea typeface="SimSun" panose="02010600030101010101" pitchFamily="2" charset="-122"/>
            </a:endParaRP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a:latin typeface="Arial" panose="020B0604020202020204" pitchFamily="34" charset="0"/>
                <a:ea typeface="SimSun" panose="02010600030101010101" pitchFamily="2" charset="-122"/>
              </a:rPr>
              <a:t>Take a few minutes to write out areas that you aren’t completely happy with, what you’d like to see change or be different, what’s missing for you?</a:t>
            </a: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2000">
              <a:latin typeface="Arial" panose="020B0604020202020204" pitchFamily="34" charset="0"/>
              <a:ea typeface="SimSun" panose="02010600030101010101" pitchFamily="2" charset="-122"/>
            </a:endParaRP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a:latin typeface="Arial" panose="020B0604020202020204" pitchFamily="34" charset="0"/>
                <a:ea typeface="SimSun" panose="02010600030101010101" pitchFamily="2" charset="-122"/>
              </a:rPr>
              <a:t>Ask if anyone wants to share?</a:t>
            </a:r>
          </a:p>
        </p:txBody>
      </p:sp>
      <p:sp>
        <p:nvSpPr>
          <p:cNvPr id="64515" name="Text Box 3">
            <a:extLst>
              <a:ext uri="{FF2B5EF4-FFF2-40B4-BE49-F238E27FC236}">
                <a16:creationId xmlns:a16="http://schemas.microsoft.com/office/drawing/2014/main" xmlns="" id="{36FD12B0-8E2D-B14A-91DB-CF16A1945FBF}"/>
              </a:ext>
            </a:extLst>
          </p:cNvPr>
          <p:cNvSpPr txBox="1">
            <a:spLocks noChangeArrowheads="1"/>
          </p:cNvSpPr>
          <p:nvPr/>
        </p:nvSpPr>
        <p:spPr bwMode="auto">
          <a:xfrm>
            <a:off x="0" y="0"/>
            <a:ext cx="1588" cy="1588"/>
          </a:xfrm>
          <a:prstGeom prst="rect">
            <a:avLst/>
          </a:prstGeom>
          <a:noFill/>
          <a:ln w="9525">
            <a:noFill/>
            <a:round/>
            <a:headEnd/>
            <a:tailEnd/>
          </a:ln>
          <a:effectLst/>
        </p:spPr>
        <p:txBody>
          <a:bodyPr tIns="9144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1pPr>
            <a:lvl2pPr marL="37931725" indent="-37474525"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5pPr>
            <a:lvl6pPr marL="4572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6pPr>
            <a:lvl7pPr marL="9144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7pPr>
            <a:lvl8pPr marL="13716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8pPr>
            <a:lvl9pPr marL="18288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9pPr>
          </a:lstStyle>
          <a:p>
            <a:pPr eaLnBrk="1" hangingPunct="1">
              <a:lnSpc>
                <a:spcPct val="100000"/>
              </a:lnSpc>
              <a:buClrTx/>
              <a:buFontTx/>
              <a:buNone/>
            </a:pPr>
            <a:fld id="{69B691B4-F214-DB46-A70A-A58FBE816896}" type="slidenum">
              <a:rPr lang="en-US" altLang="en-US" sz="1800">
                <a:solidFill>
                  <a:srgbClr val="000000"/>
                </a:solidFill>
                <a:latin typeface="Calibri" panose="020F0502020204030204" pitchFamily="34" charset="0"/>
              </a:rPr>
              <a:pPr eaLnBrk="1" hangingPunct="1">
                <a:lnSpc>
                  <a:spcPct val="100000"/>
                </a:lnSpc>
                <a:buClrTx/>
                <a:buFontTx/>
                <a:buNone/>
              </a:pPr>
              <a:t>6</a:t>
            </a:fld>
            <a:endParaRPr lang="en-US" altLang="en-US" sz="1800">
              <a:solidFill>
                <a:srgbClr val="000000"/>
              </a:solidFill>
              <a:latin typeface="Calibri" panose="020F0502020204030204" pitchFamily="34" charset="0"/>
            </a:endParaRPr>
          </a:p>
        </p:txBody>
      </p:sp>
    </p:spTree>
    <p:extLst>
      <p:ext uri="{BB962C8B-B14F-4D97-AF65-F5344CB8AC3E}">
        <p14:creationId xmlns:p14="http://schemas.microsoft.com/office/powerpoint/2010/main" val="27113777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41" name="Shape 64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Talk briefly about product and show order forms</a:t>
            </a:r>
            <a:endParaRPr/>
          </a:p>
        </p:txBody>
      </p:sp>
      <p:sp>
        <p:nvSpPr>
          <p:cNvPr id="642" name="Shape 64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60</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3881407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49" name="Shape 6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13412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Shape 7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84" name="Shape 7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64263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Shape 8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09" name="Shape 8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66580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Shape 8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15" name="Shape 8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77737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Shape 8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25" name="Shape 82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225793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55" name="Shape 85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34439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 name="Shape 9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1020"/>
              <a:buFont typeface="Arial"/>
              <a:buChar char="•"/>
            </a:pPr>
            <a:r>
              <a:rPr lang="en-US" sz="1020" b="1" i="0" u="none" strike="noStrike" cap="none">
                <a:solidFill>
                  <a:schemeClr val="dk1"/>
                </a:solidFill>
                <a:latin typeface="Arial"/>
                <a:ea typeface="Arial"/>
                <a:cs typeface="Arial"/>
                <a:sym typeface="Arial"/>
              </a:rPr>
              <a:t> You’re  overwhelmed or tired of working so hard</a:t>
            </a:r>
            <a:endParaRPr/>
          </a:p>
          <a:p>
            <a:pPr marL="0" marR="0" lvl="0" indent="0" algn="l" rtl="0">
              <a:lnSpc>
                <a:spcPct val="80000"/>
              </a:lnSpc>
              <a:spcBef>
                <a:spcPts val="1200"/>
              </a:spcBef>
              <a:spcAft>
                <a:spcPts val="0"/>
              </a:spcAft>
              <a:buClr>
                <a:schemeClr val="dk1"/>
              </a:buClr>
              <a:buSzPts val="1020"/>
              <a:buFont typeface="Arial"/>
              <a:buChar char="•"/>
            </a:pPr>
            <a:r>
              <a:rPr lang="en-US" sz="1020" b="1" i="0" u="none" strike="noStrike" cap="none">
                <a:solidFill>
                  <a:schemeClr val="dk1"/>
                </a:solidFill>
                <a:latin typeface="Arial"/>
                <a:ea typeface="Arial"/>
                <a:cs typeface="Arial"/>
                <a:sym typeface="Arial"/>
              </a:rPr>
              <a:t>  You’re trying to figure out the least expensive, most effective ways to market your biz and make money</a:t>
            </a:r>
            <a:endParaRPr/>
          </a:p>
          <a:p>
            <a:pPr marL="0" marR="0" lvl="0" indent="0" algn="l" rtl="0">
              <a:lnSpc>
                <a:spcPct val="80000"/>
              </a:lnSpc>
              <a:spcBef>
                <a:spcPts val="1200"/>
              </a:spcBef>
              <a:spcAft>
                <a:spcPts val="0"/>
              </a:spcAft>
              <a:buClr>
                <a:schemeClr val="dk1"/>
              </a:buClr>
              <a:buSzPts val="1020"/>
              <a:buFont typeface="Arial"/>
              <a:buChar char="•"/>
            </a:pPr>
            <a:r>
              <a:rPr lang="en-US" sz="1020" b="1" i="0" u="none" strike="noStrike" cap="none">
                <a:solidFill>
                  <a:schemeClr val="dk1"/>
                </a:solidFill>
                <a:latin typeface="Arial"/>
                <a:ea typeface="Arial"/>
                <a:cs typeface="Arial"/>
                <a:sym typeface="Arial"/>
              </a:rPr>
              <a:t>  You need help navigating the world of online marketing and technology</a:t>
            </a:r>
            <a:endParaRPr/>
          </a:p>
          <a:p>
            <a:pPr marL="0" marR="0" lvl="0" indent="0" algn="l" rtl="0">
              <a:lnSpc>
                <a:spcPct val="80000"/>
              </a:lnSpc>
              <a:spcBef>
                <a:spcPts val="1200"/>
              </a:spcBef>
              <a:spcAft>
                <a:spcPts val="0"/>
              </a:spcAft>
              <a:buClr>
                <a:schemeClr val="dk1"/>
              </a:buClr>
              <a:buSzPts val="1020"/>
              <a:buFont typeface="Arial"/>
              <a:buChar char="•"/>
            </a:pPr>
            <a:r>
              <a:rPr lang="en-US" sz="1020" b="1" i="0" u="none" strike="noStrike" cap="none">
                <a:solidFill>
                  <a:schemeClr val="dk1"/>
                </a:solidFill>
                <a:latin typeface="Arial"/>
                <a:ea typeface="Arial"/>
                <a:cs typeface="Arial"/>
                <a:sym typeface="Arial"/>
              </a:rPr>
              <a:t>  You want to develop a business you’re passionate about but also one that makes you money and you aren’t sure how to do that</a:t>
            </a:r>
            <a:endParaRPr/>
          </a:p>
          <a:p>
            <a:pPr marL="0" marR="0" lvl="0" indent="0" algn="l" rtl="0">
              <a:lnSpc>
                <a:spcPct val="80000"/>
              </a:lnSpc>
              <a:spcBef>
                <a:spcPts val="1200"/>
              </a:spcBef>
              <a:spcAft>
                <a:spcPts val="0"/>
              </a:spcAft>
              <a:buClr>
                <a:schemeClr val="dk1"/>
              </a:buClr>
              <a:buSzPts val="1020"/>
              <a:buFont typeface="Arial"/>
              <a:buChar char="•"/>
            </a:pPr>
            <a:r>
              <a:rPr lang="en-US" sz="1020" b="1" i="0" u="none" strike="noStrike" cap="none">
                <a:solidFill>
                  <a:schemeClr val="dk1"/>
                </a:solidFill>
                <a:latin typeface="Arial"/>
                <a:ea typeface="Arial"/>
                <a:cs typeface="Arial"/>
                <a:sym typeface="Arial"/>
              </a:rPr>
              <a:t>  Figure out how to get more of the right things done every month to bring in more clients and make more money easier</a:t>
            </a:r>
            <a:endParaRPr/>
          </a:p>
          <a:p>
            <a:pPr marL="0" marR="0" lvl="0" indent="0" algn="l" rtl="0">
              <a:lnSpc>
                <a:spcPct val="80000"/>
              </a:lnSpc>
              <a:spcBef>
                <a:spcPts val="1200"/>
              </a:spcBef>
              <a:spcAft>
                <a:spcPts val="0"/>
              </a:spcAft>
              <a:buClr>
                <a:schemeClr val="dk1"/>
              </a:buClr>
              <a:buSzPts val="1020"/>
              <a:buFont typeface="Arial"/>
              <a:buChar char="•"/>
            </a:pPr>
            <a:r>
              <a:rPr lang="en-US" sz="1020" b="1" i="0" u="none" strike="noStrike" cap="none">
                <a:solidFill>
                  <a:schemeClr val="dk1"/>
                </a:solidFill>
                <a:latin typeface="Arial"/>
                <a:ea typeface="Arial"/>
                <a:cs typeface="Arial"/>
                <a:sym typeface="Arial"/>
              </a:rPr>
              <a:t>  Figure out which programs and offerings can help you leverage more in your biz</a:t>
            </a:r>
            <a:endParaRPr/>
          </a:p>
          <a:p>
            <a:pPr marL="0" marR="0" lvl="0" indent="0" algn="l" rtl="0">
              <a:lnSpc>
                <a:spcPct val="80000"/>
              </a:lnSpc>
              <a:spcBef>
                <a:spcPts val="1200"/>
              </a:spcBef>
              <a:spcAft>
                <a:spcPts val="0"/>
              </a:spcAft>
              <a:buClr>
                <a:schemeClr val="dk1"/>
              </a:buClr>
              <a:buSzPts val="1020"/>
              <a:buFont typeface="Arial"/>
              <a:buChar char="•"/>
            </a:pPr>
            <a:r>
              <a:rPr lang="en-US" sz="1020" b="1" i="0" u="none" strike="noStrike" cap="none">
                <a:solidFill>
                  <a:schemeClr val="dk1"/>
                </a:solidFill>
                <a:latin typeface="Arial"/>
                <a:ea typeface="Arial"/>
                <a:cs typeface="Arial"/>
                <a:sym typeface="Arial"/>
              </a:rPr>
              <a:t>  Get new ideas to implement</a:t>
            </a:r>
            <a:endParaRPr/>
          </a:p>
          <a:p>
            <a:pPr marL="0" marR="0" lvl="0" indent="0" algn="l" rtl="0">
              <a:lnSpc>
                <a:spcPct val="80000"/>
              </a:lnSpc>
              <a:spcBef>
                <a:spcPts val="1200"/>
              </a:spcBef>
              <a:spcAft>
                <a:spcPts val="0"/>
              </a:spcAft>
              <a:buNone/>
            </a:pPr>
            <a:r>
              <a:rPr lang="en-US" sz="1020" b="0" i="0" u="sng" strike="noStrike" cap="none">
                <a:solidFill>
                  <a:schemeClr val="dk1"/>
                </a:solidFill>
                <a:latin typeface="Arial"/>
                <a:ea typeface="Arial"/>
                <a:cs typeface="Arial"/>
                <a:sym typeface="Arial"/>
              </a:rPr>
              <a:t>As a speaker and a business owner, when we got into business, we had dreams of:</a:t>
            </a:r>
            <a:endParaRPr/>
          </a:p>
          <a:p>
            <a:pPr marL="0" marR="0" lvl="0" indent="0" algn="l" rtl="0">
              <a:lnSpc>
                <a:spcPct val="80000"/>
              </a:lnSpc>
              <a:spcBef>
                <a:spcPts val="0"/>
              </a:spcBef>
              <a:spcAft>
                <a:spcPts val="0"/>
              </a:spcAft>
              <a:buNone/>
            </a:pPr>
            <a:r>
              <a:rPr lang="en-US" sz="1020" b="0" i="0" u="none" strike="noStrike" cap="none">
                <a:solidFill>
                  <a:schemeClr val="dk1"/>
                </a:solidFill>
                <a:latin typeface="Arial"/>
                <a:ea typeface="Arial"/>
                <a:cs typeface="Arial"/>
                <a:sym typeface="Arial"/>
              </a:rPr>
              <a:t>Flexible schedules - More time with family - More money and freedom - More balance and less stress</a:t>
            </a:r>
            <a:endParaRPr/>
          </a:p>
          <a:p>
            <a:pPr marL="0" marR="0" lvl="0" indent="0" algn="l" rtl="0">
              <a:lnSpc>
                <a:spcPct val="80000"/>
              </a:lnSpc>
              <a:spcBef>
                <a:spcPts val="0"/>
              </a:spcBef>
              <a:spcAft>
                <a:spcPts val="0"/>
              </a:spcAft>
              <a:buNone/>
            </a:pPr>
            <a:r>
              <a:rPr lang="en-US" sz="1020" b="0" i="0" u="sng" strike="noStrike" cap="none">
                <a:solidFill>
                  <a:schemeClr val="dk1"/>
                </a:solidFill>
                <a:latin typeface="Arial"/>
                <a:ea typeface="Arial"/>
                <a:cs typeface="Arial"/>
                <a:sym typeface="Arial"/>
              </a:rPr>
              <a:t>Yet what we got was:</a:t>
            </a:r>
            <a:endParaRPr/>
          </a:p>
          <a:p>
            <a:pPr marL="0" marR="0" lvl="0" indent="0" algn="l" rtl="0">
              <a:lnSpc>
                <a:spcPct val="80000"/>
              </a:lnSpc>
              <a:spcBef>
                <a:spcPts val="0"/>
              </a:spcBef>
              <a:spcAft>
                <a:spcPts val="0"/>
              </a:spcAft>
              <a:buNone/>
            </a:pPr>
            <a:r>
              <a:rPr lang="en-US" sz="1020" b="0" i="0" u="none" strike="noStrike" cap="none">
                <a:solidFill>
                  <a:schemeClr val="dk1"/>
                </a:solidFill>
                <a:latin typeface="Arial"/>
                <a:ea typeface="Arial"/>
                <a:cs typeface="Arial"/>
                <a:sym typeface="Arial"/>
              </a:rPr>
              <a:t>Longer hours - Big investments – Overwhelm - Huge to do lists</a:t>
            </a:r>
            <a:endParaRPr/>
          </a:p>
          <a:p>
            <a:pPr marL="0" marR="0" lvl="0" indent="0" algn="l" rtl="0">
              <a:lnSpc>
                <a:spcPct val="80000"/>
              </a:lnSpc>
              <a:spcBef>
                <a:spcPts val="0"/>
              </a:spcBef>
              <a:spcAft>
                <a:spcPts val="0"/>
              </a:spcAft>
              <a:buNone/>
            </a:pPr>
            <a:r>
              <a:rPr lang="en-US" sz="1020" b="0" i="0" u="none" strike="noStrike" cap="none">
                <a:solidFill>
                  <a:schemeClr val="dk1"/>
                </a:solidFill>
                <a:latin typeface="Arial"/>
                <a:ea typeface="Arial"/>
                <a:cs typeface="Arial"/>
                <a:sym typeface="Arial"/>
              </a:rPr>
              <a:t> </a:t>
            </a:r>
            <a:endParaRPr/>
          </a:p>
          <a:p>
            <a:pPr marL="0" marR="0" lvl="0" indent="0" algn="l" rtl="0">
              <a:lnSpc>
                <a:spcPct val="80000"/>
              </a:lnSpc>
              <a:spcBef>
                <a:spcPts val="0"/>
              </a:spcBef>
              <a:spcAft>
                <a:spcPts val="0"/>
              </a:spcAft>
              <a:buNone/>
            </a:pPr>
            <a:r>
              <a:rPr lang="en-US" sz="1020" b="0" i="0" u="none" strike="noStrike" cap="none">
                <a:solidFill>
                  <a:schemeClr val="dk1"/>
                </a:solidFill>
                <a:latin typeface="Arial"/>
                <a:ea typeface="Arial"/>
                <a:cs typeface="Arial"/>
                <a:sym typeface="Arial"/>
              </a:rPr>
              <a:t>So, how can you transform your business into a smoother running, passion-driven, freedom-based and moneymaking business? You can decide to change it up. Add new business models, leverage your time and expertise into programs and services that not only that you love to deliver but others receive so much value from.</a:t>
            </a:r>
            <a:r>
              <a:rPr lang="en-US" sz="1020" b="1" i="0" u="none" strike="noStrike" cap="none">
                <a:solidFill>
                  <a:schemeClr val="dk1"/>
                </a:solidFill>
                <a:latin typeface="Arial"/>
                <a:ea typeface="Arial"/>
                <a:cs typeface="Arial"/>
                <a:sym typeface="Arial"/>
              </a:rPr>
              <a:t> </a:t>
            </a:r>
            <a:r>
              <a:rPr lang="en-US" sz="1020" b="0" i="0" u="none" strike="noStrike" cap="none">
                <a:solidFill>
                  <a:schemeClr val="dk1"/>
                </a:solidFill>
                <a:latin typeface="Arial"/>
                <a:ea typeface="Arial"/>
                <a:cs typeface="Arial"/>
                <a:sym typeface="Arial"/>
              </a:rPr>
              <a:t>Get out of the overwhelm you’re in either with too much to do currently in your business or too many ideas and no time to implement them all.  Instead find a way to simplify what you’re selling in your business in order to serve more of your ideal clients at the highest level.  Create and enjoy your business fully when you can serve at the highest level and transform more lives faster with your gifts.</a:t>
            </a:r>
            <a:endParaRPr/>
          </a:p>
          <a:p>
            <a:pPr marL="0" marR="0" lvl="0" indent="0" algn="l" rtl="0">
              <a:lnSpc>
                <a:spcPct val="80000"/>
              </a:lnSpc>
              <a:spcBef>
                <a:spcPts val="0"/>
              </a:spcBef>
              <a:spcAft>
                <a:spcPts val="0"/>
              </a:spcAft>
              <a:buNone/>
            </a:pPr>
            <a:endParaRPr sz="1020" b="0" i="0" u="none" strike="noStrike" cap="none">
              <a:solidFill>
                <a:schemeClr val="dk1"/>
              </a:solidFill>
              <a:latin typeface="Arial"/>
              <a:ea typeface="Arial"/>
              <a:cs typeface="Arial"/>
              <a:sym typeface="Arial"/>
            </a:endParaRPr>
          </a:p>
        </p:txBody>
      </p:sp>
      <p:sp>
        <p:nvSpPr>
          <p:cNvPr id="99" name="Shape 9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69659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2733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xmlns="" id="{2DAAA916-11A6-4047-8C8F-9585133BF07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1pPr>
            <a:lvl2pPr marL="37931725" indent="-37474525"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5pPr>
            <a:lvl6pPr marL="4572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6pPr>
            <a:lvl7pPr marL="9144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7pPr>
            <a:lvl8pPr marL="13716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8pPr>
            <a:lvl9pPr marL="18288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9pPr>
          </a:lstStyle>
          <a:p>
            <a:pPr eaLnBrk="1"/>
            <a:fld id="{2C8CD2AD-E8FD-FC45-A362-55B99626B4FA}" type="slidenum">
              <a:rPr lang="en-US" altLang="en-US" sz="1400">
                <a:solidFill>
                  <a:srgbClr val="000000"/>
                </a:solidFill>
                <a:latin typeface="Times New Roman" panose="02020603050405020304" pitchFamily="18" charset="0"/>
              </a:rPr>
              <a:pPr eaLnBrk="1"/>
              <a:t>9</a:t>
            </a:fld>
            <a:endParaRPr lang="en-US" altLang="en-US" sz="1400">
              <a:solidFill>
                <a:srgbClr val="000000"/>
              </a:solidFill>
              <a:latin typeface="Times New Roman" panose="02020603050405020304" pitchFamily="18" charset="0"/>
            </a:endParaRPr>
          </a:p>
        </p:txBody>
      </p:sp>
      <p:sp>
        <p:nvSpPr>
          <p:cNvPr id="79875" name="Text Box 1">
            <a:extLst>
              <a:ext uri="{FF2B5EF4-FFF2-40B4-BE49-F238E27FC236}">
                <a16:creationId xmlns:a16="http://schemas.microsoft.com/office/drawing/2014/main" xmlns="" id="{4B0166DC-0A7C-2846-8BE4-F283D521EA98}"/>
              </a:ext>
            </a:extLst>
          </p:cNvPr>
          <p:cNvSpPr>
            <a:spLocks noGrp="1" noRot="1" noChangeAspect="1" noChangeArrowheads="1"/>
          </p:cNvSpPr>
          <p:nvPr>
            <p:ph type="sldImg"/>
          </p:nvPr>
        </p:nvSpPr>
        <p:spPr>
          <a:xfrm>
            <a:off x="0" y="0"/>
            <a:ext cx="1588" cy="1588"/>
          </a:xfrm>
          <a:solidFill>
            <a:srgbClr val="FFFFFF"/>
          </a:solidFill>
          <a:ln>
            <a:solidFill>
              <a:srgbClr val="000000"/>
            </a:solidFill>
            <a:miter lim="800000"/>
            <a:headEnd/>
            <a:tailEnd/>
          </a:ln>
        </p:spPr>
      </p:sp>
      <p:sp>
        <p:nvSpPr>
          <p:cNvPr id="79876" name="Text Box 2">
            <a:extLst>
              <a:ext uri="{FF2B5EF4-FFF2-40B4-BE49-F238E27FC236}">
                <a16:creationId xmlns:a16="http://schemas.microsoft.com/office/drawing/2014/main" xmlns="" id="{1207D903-2710-604C-AF26-F006A2BACEBF}"/>
              </a:ext>
            </a:extLst>
          </p:cNvPr>
          <p:cNvSpPr>
            <a:spLocks noGrp="1" noChangeArrowheads="1"/>
          </p:cNvSpPr>
          <p:nvPr>
            <p:ph type="body" idx="1"/>
          </p:nvPr>
        </p:nvSpPr>
        <p:spPr>
          <a:xfrm>
            <a:off x="0" y="0"/>
            <a:ext cx="1588" cy="36137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a:latin typeface="Arial" panose="020B0604020202020204" pitchFamily="34" charset="0"/>
                <a:ea typeface="SimSun" panose="02010600030101010101" pitchFamily="2" charset="-122"/>
              </a:rPr>
              <a:t>Your bigger why goes beyond your annual money needs, your passions….it’s about something bigger than that.</a:t>
            </a: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2000">
              <a:latin typeface="Arial" panose="020B0604020202020204" pitchFamily="34" charset="0"/>
              <a:ea typeface="SimSun" panose="02010600030101010101" pitchFamily="2" charset="-122"/>
            </a:endParaRP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000">
                <a:latin typeface="Arial" panose="020B0604020202020204" pitchFamily="34" charset="0"/>
                <a:ea typeface="SimSun" panose="02010600030101010101" pitchFamily="2" charset="-122"/>
              </a:rPr>
              <a:t>Who can tell me what they believe their bigger why is for doing what they’re doing?</a:t>
            </a: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2000">
              <a:latin typeface="Arial" panose="020B0604020202020204" pitchFamily="34" charset="0"/>
              <a:ea typeface="SimSun" panose="02010600030101010101" pitchFamily="2" charset="-122"/>
            </a:endParaRPr>
          </a:p>
        </p:txBody>
      </p:sp>
      <p:sp>
        <p:nvSpPr>
          <p:cNvPr id="65539" name="Text Box 3">
            <a:extLst>
              <a:ext uri="{FF2B5EF4-FFF2-40B4-BE49-F238E27FC236}">
                <a16:creationId xmlns:a16="http://schemas.microsoft.com/office/drawing/2014/main" xmlns="" id="{C6B084ED-DD7C-9F47-A795-A009EA51F2E9}"/>
              </a:ext>
            </a:extLst>
          </p:cNvPr>
          <p:cNvSpPr txBox="1">
            <a:spLocks noChangeArrowheads="1"/>
          </p:cNvSpPr>
          <p:nvPr/>
        </p:nvSpPr>
        <p:spPr bwMode="auto">
          <a:xfrm>
            <a:off x="0" y="0"/>
            <a:ext cx="1588" cy="1588"/>
          </a:xfrm>
          <a:prstGeom prst="rect">
            <a:avLst/>
          </a:prstGeom>
          <a:noFill/>
          <a:ln w="9525">
            <a:noFill/>
            <a:round/>
            <a:headEnd/>
            <a:tailEnd/>
          </a:ln>
          <a:effectLst/>
        </p:spPr>
        <p:txBody>
          <a:bodyPr tIns="9144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1pPr>
            <a:lvl2pPr marL="37931725" indent="-37474525"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5pPr>
            <a:lvl6pPr marL="4572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6pPr>
            <a:lvl7pPr marL="9144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7pPr>
            <a:lvl8pPr marL="13716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8pPr>
            <a:lvl9pPr marL="1828800" eaLnBrk="0" fontAlgn="base" hangingPunct="0">
              <a:lnSpc>
                <a:spcPct val="93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SimSun" panose="02010600030101010101" pitchFamily="2" charset="-122"/>
              </a:defRPr>
            </a:lvl9pPr>
          </a:lstStyle>
          <a:p>
            <a:pPr eaLnBrk="1" hangingPunct="1">
              <a:lnSpc>
                <a:spcPct val="100000"/>
              </a:lnSpc>
              <a:buClrTx/>
              <a:buFontTx/>
              <a:buNone/>
            </a:pPr>
            <a:fld id="{DD193C36-43B2-B746-9DC4-10F06FC5443A}" type="slidenum">
              <a:rPr lang="en-US" altLang="en-US" sz="1800">
                <a:solidFill>
                  <a:srgbClr val="000000"/>
                </a:solidFill>
                <a:latin typeface="Calibri" panose="020F0502020204030204" pitchFamily="34" charset="0"/>
              </a:rPr>
              <a:pPr eaLnBrk="1" hangingPunct="1">
                <a:lnSpc>
                  <a:spcPct val="100000"/>
                </a:lnSpc>
                <a:buClrTx/>
                <a:buFontTx/>
                <a:buNone/>
              </a:pPr>
              <a:t>9</a:t>
            </a:fld>
            <a:endParaRPr lang="en-US" altLang="en-US" sz="1800">
              <a:solidFill>
                <a:srgbClr val="000000"/>
              </a:solidFill>
              <a:latin typeface="Calibri" panose="020F0502020204030204" pitchFamily="34" charset="0"/>
            </a:endParaRPr>
          </a:p>
        </p:txBody>
      </p:sp>
    </p:spTree>
    <p:extLst>
      <p:ext uri="{BB962C8B-B14F-4D97-AF65-F5344CB8AC3E}">
        <p14:creationId xmlns:p14="http://schemas.microsoft.com/office/powerpoint/2010/main" val="1457314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6"/>
            <a:ext cx="7772400" cy="14700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Shape 17"/>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1"/>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1792288" y="4800600"/>
            <a:ext cx="5486400" cy="566739"/>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Shape 71"/>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body" idx="1"/>
          </p:nvPr>
        </p:nvSpPr>
        <p:spPr>
          <a:xfrm>
            <a:off x="1792288" y="5367338"/>
            <a:ext cx="5486400" cy="8048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dt" idx="10"/>
          </p:nvPr>
        </p:nvSpPr>
        <p:spPr>
          <a:xfrm>
            <a:off x="457200" y="6356351"/>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57200" y="274639"/>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Shape 78"/>
          <p:cNvSpPr txBox="1">
            <a:spLocks noGrp="1"/>
          </p:cNvSpPr>
          <p:nvPr>
            <p:ph type="body" idx="1"/>
          </p:nvPr>
        </p:nvSpPr>
        <p:spPr>
          <a:xfrm rot="5400000">
            <a:off x="2309018" y="-251618"/>
            <a:ext cx="4525963"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dt" idx="10"/>
          </p:nvPr>
        </p:nvSpPr>
        <p:spPr>
          <a:xfrm>
            <a:off x="457200" y="6356351"/>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rot="5400000">
            <a:off x="5464174" y="1371601"/>
            <a:ext cx="4387851" cy="20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 name="Shape 84"/>
          <p:cNvSpPr txBox="1">
            <a:spLocks noGrp="1"/>
          </p:cNvSpPr>
          <p:nvPr>
            <p:ph type="body" idx="1"/>
          </p:nvPr>
        </p:nvSpPr>
        <p:spPr>
          <a:xfrm rot="5400000">
            <a:off x="1273175" y="-609599"/>
            <a:ext cx="4387851"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dt" idx="10"/>
          </p:nvPr>
        </p:nvSpPr>
        <p:spPr>
          <a:xfrm>
            <a:off x="457200" y="6356351"/>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9"/>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457200" y="1600201"/>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1"/>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685800" y="2130425"/>
            <a:ext cx="7769225" cy="146685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Shape 29"/>
          <p:cNvSpPr txBox="1">
            <a:spLocks noGrp="1"/>
          </p:cNvSpPr>
          <p:nvPr>
            <p:ph type="dt" idx="10"/>
          </p:nvPr>
        </p:nvSpPr>
        <p:spPr>
          <a:xfrm>
            <a:off x="457200" y="6356350"/>
            <a:ext cx="2130425" cy="3905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553200" y="6356350"/>
            <a:ext cx="2130425" cy="3905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
        <p:cNvGrpSpPr/>
        <p:nvPr/>
      </p:nvGrpSpPr>
      <p:grpSpPr>
        <a:xfrm>
          <a:off x="0" y="0"/>
          <a:ext cx="0" cy="0"/>
          <a:chOff x="0" y="0"/>
          <a:chExt cx="0" cy="0"/>
        </a:xfrm>
      </p:grpSpPr>
      <p:sp>
        <p:nvSpPr>
          <p:cNvPr id="32" name="Shape 32"/>
          <p:cNvSpPr txBox="1">
            <a:spLocks noGrp="1"/>
          </p:cNvSpPr>
          <p:nvPr>
            <p:ph type="dt" idx="10"/>
          </p:nvPr>
        </p:nvSpPr>
        <p:spPr>
          <a:xfrm>
            <a:off x="457200" y="6356351"/>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722313" y="4406901"/>
            <a:ext cx="7772400" cy="136207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Shape 37"/>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356351"/>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274639"/>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Shape 43"/>
          <p:cNvSpPr txBox="1">
            <a:spLocks noGrp="1"/>
          </p:cNvSpPr>
          <p:nvPr>
            <p:ph type="body" idx="1"/>
          </p:nvPr>
        </p:nvSpPr>
        <p:spPr>
          <a:xfrm>
            <a:off x="457200" y="1200151"/>
            <a:ext cx="4038600" cy="3394075"/>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648200" y="1200151"/>
            <a:ext cx="4038600" cy="3394075"/>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dt" idx="10"/>
          </p:nvPr>
        </p:nvSpPr>
        <p:spPr>
          <a:xfrm>
            <a:off x="457200" y="6356351"/>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9"/>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Shape 50"/>
          <p:cNvSpPr txBox="1">
            <a:spLocks noGrp="1"/>
          </p:cNvSpPr>
          <p:nvPr>
            <p:ph type="body" idx="1"/>
          </p:nvPr>
        </p:nvSpPr>
        <p:spPr>
          <a:xfrm>
            <a:off x="457200" y="1535113"/>
            <a:ext cx="4040188" cy="639763"/>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3"/>
          </p:nvPr>
        </p:nvSpPr>
        <p:spPr>
          <a:xfrm>
            <a:off x="4645027" y="1535113"/>
            <a:ext cx="4041775" cy="639763"/>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4"/>
          </p:nvPr>
        </p:nvSpPr>
        <p:spPr>
          <a:xfrm>
            <a:off x="4645027" y="2174875"/>
            <a:ext cx="4041775"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dt" idx="10"/>
          </p:nvPr>
        </p:nvSpPr>
        <p:spPr>
          <a:xfrm>
            <a:off x="457200" y="6356351"/>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4639"/>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 name="Shape 59"/>
          <p:cNvSpPr txBox="1">
            <a:spLocks noGrp="1"/>
          </p:cNvSpPr>
          <p:nvPr>
            <p:ph type="dt" idx="10"/>
          </p:nvPr>
        </p:nvSpPr>
        <p:spPr>
          <a:xfrm>
            <a:off x="457200" y="6356351"/>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2" y="273049"/>
            <a:ext cx="3008313" cy="1162051"/>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 name="Shape 64"/>
          <p:cNvSpPr txBox="1">
            <a:spLocks noGrp="1"/>
          </p:cNvSpPr>
          <p:nvPr>
            <p:ph type="body" idx="1"/>
          </p:nvPr>
        </p:nvSpPr>
        <p:spPr>
          <a:xfrm>
            <a:off x="3575050" y="273052"/>
            <a:ext cx="5111750" cy="585311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2"/>
          </p:nvPr>
        </p:nvSpPr>
        <p:spPr>
          <a:xfrm>
            <a:off x="457202" y="1435102"/>
            <a:ext cx="3008313"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457200" y="6356351"/>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9"/>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457200" y="1600201"/>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1"/>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jumpstartyourmarketing.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hyperlink" Target="http://www.loveyourselfsuccessful.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13.jp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31.png"/><Relationship Id="rId4" Type="http://schemas.openxmlformats.org/officeDocument/2006/relationships/image" Target="../media/image51.jp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1.jpg"/><Relationship Id="rId7" Type="http://schemas.openxmlformats.org/officeDocument/2006/relationships/image" Target="../media/image56.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5.jpg"/><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39.jpg"/><Relationship Id="rId4" Type="http://schemas.openxmlformats.org/officeDocument/2006/relationships/image" Target="../media/image53.jpg"/><Relationship Id="rId9" Type="http://schemas.openxmlformats.org/officeDocument/2006/relationships/image" Target="../media/image58.jpg"/></Relationships>
</file>

<file path=ppt/slides/_rels/slide28.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eg"/><Relationship Id="rId7" Type="http://schemas.openxmlformats.org/officeDocument/2006/relationships/image" Target="../media/image64.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png"/><Relationship Id="rId9"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hyperlink" Target="http://www.mirzukfitness.com/"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73.jp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katrinasawa.com/AttractClient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54.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90.jp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jpg"/></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94.jpg"/><Relationship Id="rId5" Type="http://schemas.openxmlformats.org/officeDocument/2006/relationships/image" Target="../media/image13.jpg"/><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www.katrinasawa.com/AttractClients"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3.jpg"/><Relationship Id="rId7"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ctrTitle"/>
          </p:nvPr>
        </p:nvSpPr>
        <p:spPr>
          <a:xfrm>
            <a:off x="533400" y="258763"/>
            <a:ext cx="8212138" cy="19208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800"/>
              <a:buFont typeface="Calibri"/>
              <a:buNone/>
            </a:pPr>
            <a:r>
              <a:rPr lang="en-US" sz="6600" b="1" i="0" u="none" strike="noStrike" cap="none" dirty="0">
                <a:solidFill>
                  <a:srgbClr val="C00000"/>
                </a:solidFill>
                <a:latin typeface="Calibri"/>
                <a:ea typeface="Calibri"/>
                <a:cs typeface="Calibri"/>
                <a:sym typeface="Calibri"/>
              </a:rPr>
              <a:t>“Love Yourself to Success &amp; Excellence”</a:t>
            </a:r>
            <a:endParaRPr sz="6600" b="1" i="0" u="none" strike="noStrike" cap="none" dirty="0">
              <a:solidFill>
                <a:srgbClr val="C00000"/>
              </a:solidFill>
              <a:latin typeface="Calibri"/>
              <a:ea typeface="Calibri"/>
              <a:cs typeface="Calibri"/>
              <a:sym typeface="Calibri"/>
            </a:endParaRPr>
          </a:p>
        </p:txBody>
      </p:sp>
      <p:sp>
        <p:nvSpPr>
          <p:cNvPr id="93" name="Shape 93"/>
          <p:cNvSpPr txBox="1">
            <a:spLocks noGrp="1"/>
          </p:cNvSpPr>
          <p:nvPr>
            <p:ph type="subTitle" idx="1"/>
          </p:nvPr>
        </p:nvSpPr>
        <p:spPr>
          <a:xfrm>
            <a:off x="3962400" y="3124200"/>
            <a:ext cx="4572000" cy="1963737"/>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888888"/>
              </a:buClr>
              <a:buSzPts val="2000"/>
              <a:buFont typeface="Arial"/>
              <a:buNone/>
            </a:pPr>
            <a:r>
              <a:rPr lang="en-US" sz="2000" b="1" i="0" u="none" strike="noStrike" cap="none" dirty="0">
                <a:solidFill>
                  <a:schemeClr val="tx1"/>
                </a:solidFill>
                <a:latin typeface="Calibri"/>
                <a:ea typeface="Calibri"/>
                <a:cs typeface="Calibri"/>
                <a:sym typeface="Calibri"/>
              </a:rPr>
              <a:t>With Katrina Sawa</a:t>
            </a:r>
            <a:endParaRPr sz="2000" b="1" i="0" u="none" strike="noStrike" cap="none" dirty="0">
              <a:solidFill>
                <a:schemeClr val="tx1"/>
              </a:solidFill>
              <a:latin typeface="Calibri"/>
              <a:ea typeface="Calibri"/>
              <a:cs typeface="Calibri"/>
              <a:sym typeface="Calibri"/>
            </a:endParaRPr>
          </a:p>
          <a:p>
            <a:pPr marL="0" marR="0" lvl="0" indent="0" algn="ctr" rtl="0">
              <a:lnSpc>
                <a:spcPct val="80000"/>
              </a:lnSpc>
              <a:spcBef>
                <a:spcPts val="400"/>
              </a:spcBef>
              <a:spcAft>
                <a:spcPts val="0"/>
              </a:spcAft>
              <a:buClr>
                <a:srgbClr val="888888"/>
              </a:buClr>
              <a:buSzPts val="2000"/>
              <a:buFont typeface="Arial"/>
              <a:buNone/>
            </a:pPr>
            <a:r>
              <a:rPr lang="en-US" sz="2000" b="1" i="0" u="none" strike="noStrike" cap="none" dirty="0">
                <a:solidFill>
                  <a:schemeClr val="tx1"/>
                </a:solidFill>
                <a:sym typeface="Calibri"/>
              </a:rPr>
              <a:t>The JumpStart Your Biz Coach</a:t>
            </a:r>
          </a:p>
          <a:p>
            <a:pPr marL="0" marR="0" lvl="0" indent="0" algn="ctr" rtl="0">
              <a:lnSpc>
                <a:spcPct val="80000"/>
              </a:lnSpc>
              <a:spcBef>
                <a:spcPts val="400"/>
              </a:spcBef>
              <a:spcAft>
                <a:spcPts val="0"/>
              </a:spcAft>
              <a:buClr>
                <a:srgbClr val="888888"/>
              </a:buClr>
              <a:buSzPts val="2000"/>
              <a:buFont typeface="Arial"/>
              <a:buNone/>
            </a:pPr>
            <a:r>
              <a:rPr lang="en-US" sz="2000" b="1" dirty="0">
                <a:solidFill>
                  <a:schemeClr val="tx1"/>
                </a:solidFill>
              </a:rPr>
              <a:t>Speaker &amp; Author</a:t>
            </a:r>
          </a:p>
          <a:p>
            <a:pPr marL="0" marR="0" lvl="0" indent="0" algn="ctr" rtl="0">
              <a:lnSpc>
                <a:spcPct val="80000"/>
              </a:lnSpc>
              <a:spcBef>
                <a:spcPts val="400"/>
              </a:spcBef>
              <a:spcAft>
                <a:spcPts val="0"/>
              </a:spcAft>
              <a:buClr>
                <a:srgbClr val="888888"/>
              </a:buClr>
              <a:buSzPts val="2000"/>
              <a:buFont typeface="Arial"/>
              <a:buNone/>
            </a:pPr>
            <a:endParaRPr dirty="0">
              <a:solidFill>
                <a:schemeClr val="tx1"/>
              </a:solidFill>
            </a:endParaRPr>
          </a:p>
          <a:p>
            <a:pPr marL="0" marR="0" lvl="0" indent="0" algn="ctr" rtl="0">
              <a:lnSpc>
                <a:spcPct val="80000"/>
              </a:lnSpc>
              <a:spcBef>
                <a:spcPts val="400"/>
              </a:spcBef>
              <a:spcAft>
                <a:spcPts val="0"/>
              </a:spcAft>
              <a:buClr>
                <a:srgbClr val="888888"/>
              </a:buClr>
              <a:buSzPts val="2000"/>
              <a:buFont typeface="Arial"/>
              <a:buNone/>
            </a:pPr>
            <a:r>
              <a:rPr lang="en-US" sz="2000" b="1" i="0" u="sng" strike="noStrike" cap="none" dirty="0">
                <a:solidFill>
                  <a:schemeClr val="hlink"/>
                </a:solidFill>
                <a:latin typeface="Calibri"/>
                <a:ea typeface="Calibri"/>
                <a:cs typeface="Calibri"/>
                <a:sym typeface="Calibri"/>
                <a:hlinkClick r:id="rId3"/>
              </a:rPr>
              <a:t>www.JumpStartYourMarketing.com</a:t>
            </a:r>
            <a:endParaRPr sz="2000" b="1" i="0" u="none" strike="noStrike" cap="none" dirty="0">
              <a:solidFill>
                <a:srgbClr val="888888"/>
              </a:solidFill>
              <a:latin typeface="Calibri"/>
              <a:ea typeface="Calibri"/>
              <a:cs typeface="Calibri"/>
              <a:sym typeface="Calibri"/>
            </a:endParaRPr>
          </a:p>
          <a:p>
            <a:pPr marL="0" marR="0" lvl="0" indent="0" algn="ctr" rtl="0">
              <a:lnSpc>
                <a:spcPct val="80000"/>
              </a:lnSpc>
              <a:spcBef>
                <a:spcPts val="400"/>
              </a:spcBef>
              <a:spcAft>
                <a:spcPts val="0"/>
              </a:spcAft>
              <a:buClr>
                <a:srgbClr val="888888"/>
              </a:buClr>
              <a:buSzPts val="2000"/>
              <a:buFont typeface="Arial"/>
              <a:buNone/>
            </a:pPr>
            <a:r>
              <a:rPr lang="en-US" sz="2000" b="1" i="0" u="none" strike="noStrike" cap="none" dirty="0">
                <a:solidFill>
                  <a:srgbClr val="888888"/>
                </a:solidFill>
                <a:latin typeface="Calibri"/>
                <a:ea typeface="Calibri"/>
                <a:cs typeface="Calibri"/>
                <a:sym typeface="Calibri"/>
              </a:rPr>
              <a:t> </a:t>
            </a:r>
            <a:r>
              <a:rPr lang="en-US" sz="2000" b="1" i="0" u="sng" strike="noStrike" cap="none" dirty="0">
                <a:solidFill>
                  <a:schemeClr val="hlink"/>
                </a:solidFill>
                <a:latin typeface="Calibri"/>
                <a:ea typeface="Calibri"/>
                <a:cs typeface="Calibri"/>
                <a:sym typeface="Calibri"/>
                <a:hlinkClick r:id="rId4"/>
              </a:rPr>
              <a:t>www.LoveYourselfSuccessful.com</a:t>
            </a:r>
            <a:r>
              <a:rPr lang="en-US" sz="2000" b="1" i="0" u="none" strike="noStrike" cap="none" dirty="0">
                <a:solidFill>
                  <a:srgbClr val="888888"/>
                </a:solidFill>
                <a:latin typeface="Calibri"/>
                <a:ea typeface="Calibri"/>
                <a:cs typeface="Calibri"/>
                <a:sym typeface="Calibri"/>
              </a:rPr>
              <a:t> </a:t>
            </a:r>
            <a:endParaRPr dirty="0"/>
          </a:p>
          <a:p>
            <a:pPr marL="0" marR="0" lvl="0" indent="0" algn="ctr" rtl="0">
              <a:lnSpc>
                <a:spcPct val="80000"/>
              </a:lnSpc>
              <a:spcBef>
                <a:spcPts val="400"/>
              </a:spcBef>
              <a:spcAft>
                <a:spcPts val="0"/>
              </a:spcAft>
              <a:buClr>
                <a:srgbClr val="888888"/>
              </a:buClr>
              <a:buSzPts val="2000"/>
              <a:buFont typeface="Arial"/>
              <a:buNone/>
            </a:pPr>
            <a:endParaRPr sz="2000" b="1" i="0" u="none" strike="noStrike" cap="none" dirty="0">
              <a:solidFill>
                <a:srgbClr val="888888"/>
              </a:solidFill>
              <a:latin typeface="Calibri"/>
              <a:ea typeface="Calibri"/>
              <a:cs typeface="Calibri"/>
              <a:sym typeface="Calibri"/>
            </a:endParaRPr>
          </a:p>
        </p:txBody>
      </p:sp>
      <p:pic>
        <p:nvPicPr>
          <p:cNvPr id="94" name="Shape 94" descr="BD14844_"/>
          <p:cNvPicPr preferRelativeResize="0"/>
          <p:nvPr/>
        </p:nvPicPr>
        <p:blipFill rotWithShape="1">
          <a:blip r:embed="rId5">
            <a:alphaModFix/>
          </a:blip>
          <a:srcRect/>
          <a:stretch/>
        </p:blipFill>
        <p:spPr>
          <a:xfrm>
            <a:off x="0" y="0"/>
            <a:ext cx="9144000" cy="152400"/>
          </a:xfrm>
          <a:prstGeom prst="rect">
            <a:avLst/>
          </a:prstGeom>
          <a:solidFill>
            <a:srgbClr val="800000"/>
          </a:solidFill>
          <a:ln>
            <a:noFill/>
          </a:ln>
        </p:spPr>
      </p:pic>
      <p:pic>
        <p:nvPicPr>
          <p:cNvPr id="95" name="Shape 95" descr="KatrinaSawa2016-blackwithbackground.jpg"/>
          <p:cNvPicPr preferRelativeResize="0"/>
          <p:nvPr/>
        </p:nvPicPr>
        <p:blipFill rotWithShape="1">
          <a:blip r:embed="rId6">
            <a:alphaModFix/>
          </a:blip>
          <a:srcRect/>
          <a:stretch/>
        </p:blipFill>
        <p:spPr>
          <a:xfrm>
            <a:off x="1841747" y="2492828"/>
            <a:ext cx="2000910" cy="2922753"/>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457200" y="457200"/>
            <a:ext cx="4572000" cy="5257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7200"/>
              <a:buFont typeface="Calibri"/>
              <a:buNone/>
            </a:pPr>
            <a:r>
              <a:rPr lang="en-US" sz="7200" b="1" i="0" u="none" strike="noStrike" cap="none">
                <a:solidFill>
                  <a:schemeClr val="dk1"/>
                </a:solidFill>
                <a:latin typeface="Calibri"/>
                <a:ea typeface="Calibri"/>
                <a:cs typeface="Calibri"/>
                <a:sym typeface="Calibri"/>
              </a:rPr>
              <a:t>Where Do You Want to Be?</a:t>
            </a:r>
            <a:r>
              <a:rPr lang="en-US" sz="6000" b="1" i="0" u="none" strike="noStrike" cap="none">
                <a:solidFill>
                  <a:schemeClr val="dk1"/>
                </a:solidFill>
                <a:latin typeface="Calibri"/>
                <a:ea typeface="Calibri"/>
                <a:cs typeface="Calibri"/>
                <a:sym typeface="Calibri"/>
              </a:rPr>
              <a:t/>
            </a:r>
            <a:br>
              <a:rPr lang="en-US" sz="6000" b="1" i="0" u="none" strike="noStrike" cap="none">
                <a:solidFill>
                  <a:schemeClr val="dk1"/>
                </a:solidFill>
                <a:latin typeface="Calibri"/>
                <a:ea typeface="Calibri"/>
                <a:cs typeface="Calibri"/>
                <a:sym typeface="Calibri"/>
              </a:rPr>
            </a:br>
            <a:r>
              <a:rPr lang="en-US" sz="6000" b="1" i="0" u="none" strike="noStrike" cap="none">
                <a:solidFill>
                  <a:schemeClr val="dk1"/>
                </a:solidFill>
                <a:latin typeface="Calibri"/>
                <a:ea typeface="Calibri"/>
                <a:cs typeface="Calibri"/>
                <a:sym typeface="Calibri"/>
              </a:rPr>
              <a:t/>
            </a:r>
            <a:br>
              <a:rPr lang="en-US" sz="6000" b="1" i="0" u="none" strike="noStrike" cap="none">
                <a:solidFill>
                  <a:schemeClr val="dk1"/>
                </a:solidFill>
                <a:latin typeface="Calibri"/>
                <a:ea typeface="Calibri"/>
                <a:cs typeface="Calibri"/>
                <a:sym typeface="Calibri"/>
              </a:rPr>
            </a:br>
            <a:endParaRPr sz="4000" b="1" i="0" u="none" strike="noStrike" cap="none">
              <a:solidFill>
                <a:schemeClr val="dk1"/>
              </a:solidFill>
              <a:latin typeface="Calibri"/>
              <a:ea typeface="Calibri"/>
              <a:cs typeface="Calibri"/>
              <a:sym typeface="Calibri"/>
            </a:endParaRPr>
          </a:p>
        </p:txBody>
      </p:sp>
      <p:pic>
        <p:nvPicPr>
          <p:cNvPr id="227" name="Shape 227" descr="magicwand.gif"/>
          <p:cNvPicPr preferRelativeResize="0"/>
          <p:nvPr/>
        </p:nvPicPr>
        <p:blipFill rotWithShape="1">
          <a:blip r:embed="rId3">
            <a:alphaModFix/>
          </a:blip>
          <a:srcRect/>
          <a:stretch/>
        </p:blipFill>
        <p:spPr>
          <a:xfrm>
            <a:off x="4308475" y="1281113"/>
            <a:ext cx="4378325" cy="4903787"/>
          </a:xfrm>
          <a:prstGeom prst="rect">
            <a:avLst/>
          </a:prstGeom>
          <a:noFill/>
          <a:ln>
            <a:noFill/>
          </a:ln>
        </p:spPr>
      </p:pic>
    </p:spTree>
    <p:extLst>
      <p:ext uri="{BB962C8B-B14F-4D97-AF65-F5344CB8AC3E}">
        <p14:creationId xmlns:p14="http://schemas.microsoft.com/office/powerpoint/2010/main" val="33347055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Shape 233"/>
          <p:cNvPicPr preferRelativeResize="0"/>
          <p:nvPr/>
        </p:nvPicPr>
        <p:blipFill rotWithShape="1">
          <a:blip r:embed="rId3">
            <a:alphaModFix/>
          </a:blip>
          <a:srcRect/>
          <a:stretch/>
        </p:blipFill>
        <p:spPr>
          <a:xfrm>
            <a:off x="2274888" y="1939413"/>
            <a:ext cx="3422650" cy="2286000"/>
          </a:xfrm>
          <a:prstGeom prst="rect">
            <a:avLst/>
          </a:prstGeom>
          <a:noFill/>
          <a:ln>
            <a:noFill/>
          </a:ln>
        </p:spPr>
      </p:pic>
      <p:pic>
        <p:nvPicPr>
          <p:cNvPr id="234" name="Shape 234" descr="clipart-moneystacks.jpg"/>
          <p:cNvPicPr preferRelativeResize="0"/>
          <p:nvPr/>
        </p:nvPicPr>
        <p:blipFill rotWithShape="1">
          <a:blip r:embed="rId4">
            <a:alphaModFix/>
          </a:blip>
          <a:srcRect/>
          <a:stretch/>
        </p:blipFill>
        <p:spPr>
          <a:xfrm>
            <a:off x="270388" y="304800"/>
            <a:ext cx="2090738" cy="3048000"/>
          </a:xfrm>
          <a:prstGeom prst="rect">
            <a:avLst/>
          </a:prstGeom>
          <a:noFill/>
          <a:ln>
            <a:noFill/>
          </a:ln>
        </p:spPr>
      </p:pic>
      <p:pic>
        <p:nvPicPr>
          <p:cNvPr id="235" name="Shape 235"/>
          <p:cNvPicPr preferRelativeResize="0"/>
          <p:nvPr/>
        </p:nvPicPr>
        <p:blipFill rotWithShape="1">
          <a:blip r:embed="rId5">
            <a:alphaModFix/>
          </a:blip>
          <a:srcRect/>
          <a:stretch/>
        </p:blipFill>
        <p:spPr>
          <a:xfrm>
            <a:off x="533400" y="3886200"/>
            <a:ext cx="1741488" cy="2401888"/>
          </a:xfrm>
          <a:prstGeom prst="rect">
            <a:avLst/>
          </a:prstGeom>
          <a:noFill/>
          <a:ln>
            <a:noFill/>
          </a:ln>
        </p:spPr>
      </p:pic>
      <p:pic>
        <p:nvPicPr>
          <p:cNvPr id="236" name="Shape 236"/>
          <p:cNvPicPr preferRelativeResize="0"/>
          <p:nvPr/>
        </p:nvPicPr>
        <p:blipFill rotWithShape="1">
          <a:blip r:embed="rId6">
            <a:alphaModFix/>
          </a:blip>
          <a:srcRect/>
          <a:stretch/>
        </p:blipFill>
        <p:spPr>
          <a:xfrm>
            <a:off x="5715000" y="304800"/>
            <a:ext cx="3149600" cy="2590800"/>
          </a:xfrm>
          <a:prstGeom prst="rect">
            <a:avLst/>
          </a:prstGeom>
          <a:noFill/>
          <a:ln>
            <a:noFill/>
          </a:ln>
        </p:spPr>
      </p:pic>
      <p:pic>
        <p:nvPicPr>
          <p:cNvPr id="237" name="Shape 237"/>
          <p:cNvPicPr preferRelativeResize="0"/>
          <p:nvPr/>
        </p:nvPicPr>
        <p:blipFill rotWithShape="1">
          <a:blip r:embed="rId7">
            <a:alphaModFix/>
          </a:blip>
          <a:srcRect/>
          <a:stretch/>
        </p:blipFill>
        <p:spPr>
          <a:xfrm>
            <a:off x="5697794" y="3674806"/>
            <a:ext cx="3200400" cy="2000250"/>
          </a:xfrm>
          <a:prstGeom prst="rect">
            <a:avLst/>
          </a:prstGeom>
          <a:noFill/>
          <a:ln>
            <a:noFill/>
          </a:ln>
        </p:spPr>
      </p:pic>
    </p:spTree>
    <p:extLst>
      <p:ext uri="{BB962C8B-B14F-4D97-AF65-F5344CB8AC3E}">
        <p14:creationId xmlns:p14="http://schemas.microsoft.com/office/powerpoint/2010/main" val="15197394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C134659-58C7-594E-8764-925EB3213A4C}"/>
              </a:ext>
            </a:extLst>
          </p:cNvPr>
          <p:cNvPicPr>
            <a:picLocks noChangeAspect="1"/>
          </p:cNvPicPr>
          <p:nvPr/>
        </p:nvPicPr>
        <p:blipFill>
          <a:blip r:embed="rId3"/>
          <a:stretch>
            <a:fillRect/>
          </a:stretch>
        </p:blipFill>
        <p:spPr>
          <a:xfrm>
            <a:off x="1533804" y="196644"/>
            <a:ext cx="6007537" cy="5515897"/>
          </a:xfrm>
          <a:prstGeom prst="rect">
            <a:avLst/>
          </a:prstGeom>
        </p:spPr>
      </p:pic>
    </p:spTree>
    <p:extLst>
      <p:ext uri="{BB962C8B-B14F-4D97-AF65-F5344CB8AC3E}">
        <p14:creationId xmlns:p14="http://schemas.microsoft.com/office/powerpoint/2010/main" val="36336539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a:extLst>
              <a:ext uri="{FF2B5EF4-FFF2-40B4-BE49-F238E27FC236}">
                <a16:creationId xmlns:a16="http://schemas.microsoft.com/office/drawing/2014/main" xmlns="" id="{4F6C9F39-5211-0A4E-9980-4C6A789852DA}"/>
              </a:ext>
            </a:extLst>
          </p:cNvPr>
          <p:cNvSpPr>
            <a:spLocks noGrp="1" noChangeArrowheads="1"/>
          </p:cNvSpPr>
          <p:nvPr>
            <p:ph type="title" idx="4294967295"/>
          </p:nvPr>
        </p:nvSpPr>
        <p:spPr>
          <a:xfrm>
            <a:off x="521109" y="130277"/>
            <a:ext cx="8064910" cy="1295400"/>
          </a:xfrm>
        </p:spPr>
        <p:txBody>
          <a:bodyPr/>
          <a:lstStyle/>
          <a:p>
            <a:pPr algn="ctr" eaLnBrk="1"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5400" b="1" dirty="0"/>
              <a:t>#1 Saboteur = Our Mindset</a:t>
            </a:r>
          </a:p>
        </p:txBody>
      </p:sp>
      <p:sp>
        <p:nvSpPr>
          <p:cNvPr id="87043" name="Rectangle 2">
            <a:extLst>
              <a:ext uri="{FF2B5EF4-FFF2-40B4-BE49-F238E27FC236}">
                <a16:creationId xmlns:a16="http://schemas.microsoft.com/office/drawing/2014/main" xmlns="" id="{9ABB1B56-6FFC-3545-8173-CCC72C196BCF}"/>
              </a:ext>
            </a:extLst>
          </p:cNvPr>
          <p:cNvSpPr>
            <a:spLocks noChangeArrowheads="1"/>
          </p:cNvSpPr>
          <p:nvPr/>
        </p:nvSpPr>
        <p:spPr bwMode="auto">
          <a:xfrm>
            <a:off x="1047136" y="1233948"/>
            <a:ext cx="7162800" cy="444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tIns="91440">
            <a:spAutoFit/>
          </a:bodyPr>
          <a:lstStyle>
            <a:lvl1pPr marL="512763" indent="-511175" eaLnBrk="0">
              <a:tabLst>
                <a:tab pos="512763" algn="l"/>
                <a:tab pos="969963" algn="l"/>
                <a:tab pos="1427163" algn="l"/>
                <a:tab pos="1884363" algn="l"/>
                <a:tab pos="2341563" algn="l"/>
                <a:tab pos="2798763" algn="l"/>
                <a:tab pos="3255963" algn="l"/>
                <a:tab pos="3713163" algn="l"/>
                <a:tab pos="4170363" algn="l"/>
                <a:tab pos="4627563" algn="l"/>
                <a:tab pos="5084763" algn="l"/>
                <a:tab pos="5541963" algn="l"/>
                <a:tab pos="5999163" algn="l"/>
                <a:tab pos="6456363" algn="l"/>
                <a:tab pos="6913563" algn="l"/>
                <a:tab pos="7370763" algn="l"/>
                <a:tab pos="7827963" algn="l"/>
                <a:tab pos="8285163" algn="l"/>
                <a:tab pos="8742363" algn="l"/>
                <a:tab pos="9199563" algn="l"/>
                <a:tab pos="9656763" algn="l"/>
              </a:tabLst>
              <a:defRPr sz="2400">
                <a:solidFill>
                  <a:schemeClr val="bg1"/>
                </a:solidFill>
                <a:latin typeface="Arial" panose="020B0604020202020204" pitchFamily="34" charset="0"/>
                <a:ea typeface="SimSun" panose="02010600030101010101" pitchFamily="2" charset="-122"/>
              </a:defRPr>
            </a:lvl1pPr>
            <a:lvl2pPr marL="37931725" indent="-37474525" eaLnBrk="0">
              <a:tabLst>
                <a:tab pos="512763" algn="l"/>
                <a:tab pos="969963" algn="l"/>
                <a:tab pos="1427163" algn="l"/>
                <a:tab pos="1884363" algn="l"/>
                <a:tab pos="2341563" algn="l"/>
                <a:tab pos="2798763" algn="l"/>
                <a:tab pos="3255963" algn="l"/>
                <a:tab pos="3713163" algn="l"/>
                <a:tab pos="4170363" algn="l"/>
                <a:tab pos="4627563" algn="l"/>
                <a:tab pos="5084763" algn="l"/>
                <a:tab pos="5541963" algn="l"/>
                <a:tab pos="5999163" algn="l"/>
                <a:tab pos="6456363" algn="l"/>
                <a:tab pos="6913563" algn="l"/>
                <a:tab pos="7370763" algn="l"/>
                <a:tab pos="7827963" algn="l"/>
                <a:tab pos="8285163" algn="l"/>
                <a:tab pos="8742363" algn="l"/>
                <a:tab pos="9199563" algn="l"/>
                <a:tab pos="9656763" algn="l"/>
              </a:tabLst>
              <a:defRPr sz="2400">
                <a:solidFill>
                  <a:schemeClr val="bg1"/>
                </a:solidFill>
                <a:latin typeface="Arial" panose="020B0604020202020204" pitchFamily="34" charset="0"/>
                <a:ea typeface="SimSun" panose="02010600030101010101" pitchFamily="2" charset="-122"/>
              </a:defRPr>
            </a:lvl2pPr>
            <a:lvl3pPr eaLnBrk="0">
              <a:tabLst>
                <a:tab pos="512763" algn="l"/>
                <a:tab pos="969963" algn="l"/>
                <a:tab pos="1427163" algn="l"/>
                <a:tab pos="1884363" algn="l"/>
                <a:tab pos="2341563" algn="l"/>
                <a:tab pos="2798763" algn="l"/>
                <a:tab pos="3255963" algn="l"/>
                <a:tab pos="3713163" algn="l"/>
                <a:tab pos="4170363" algn="l"/>
                <a:tab pos="4627563" algn="l"/>
                <a:tab pos="5084763" algn="l"/>
                <a:tab pos="5541963" algn="l"/>
                <a:tab pos="5999163" algn="l"/>
                <a:tab pos="6456363" algn="l"/>
                <a:tab pos="6913563" algn="l"/>
                <a:tab pos="7370763" algn="l"/>
                <a:tab pos="7827963" algn="l"/>
                <a:tab pos="8285163" algn="l"/>
                <a:tab pos="8742363" algn="l"/>
                <a:tab pos="9199563" algn="l"/>
                <a:tab pos="9656763" algn="l"/>
              </a:tabLst>
              <a:defRPr sz="2400">
                <a:solidFill>
                  <a:schemeClr val="bg1"/>
                </a:solidFill>
                <a:latin typeface="Arial" panose="020B0604020202020204" pitchFamily="34" charset="0"/>
                <a:ea typeface="SimSun" panose="02010600030101010101" pitchFamily="2" charset="-122"/>
              </a:defRPr>
            </a:lvl3pPr>
            <a:lvl4pPr marL="862013" indent="-214313" eaLnBrk="0">
              <a:tabLst>
                <a:tab pos="512763" algn="l"/>
                <a:tab pos="969963" algn="l"/>
                <a:tab pos="1427163" algn="l"/>
                <a:tab pos="1884363" algn="l"/>
                <a:tab pos="2341563" algn="l"/>
                <a:tab pos="2798763" algn="l"/>
                <a:tab pos="3255963" algn="l"/>
                <a:tab pos="3713163" algn="l"/>
                <a:tab pos="4170363" algn="l"/>
                <a:tab pos="4627563" algn="l"/>
                <a:tab pos="5084763" algn="l"/>
                <a:tab pos="5541963" algn="l"/>
                <a:tab pos="5999163" algn="l"/>
                <a:tab pos="6456363" algn="l"/>
                <a:tab pos="6913563" algn="l"/>
                <a:tab pos="7370763" algn="l"/>
                <a:tab pos="7827963" algn="l"/>
                <a:tab pos="8285163" algn="l"/>
                <a:tab pos="8742363" algn="l"/>
                <a:tab pos="9199563" algn="l"/>
                <a:tab pos="9656763" algn="l"/>
              </a:tabLst>
              <a:defRPr sz="2400">
                <a:solidFill>
                  <a:schemeClr val="bg1"/>
                </a:solidFill>
                <a:latin typeface="Arial" panose="020B0604020202020204" pitchFamily="34" charset="0"/>
                <a:ea typeface="SimSun" panose="02010600030101010101" pitchFamily="2" charset="-122"/>
              </a:defRPr>
            </a:lvl4pPr>
            <a:lvl5pPr eaLnBrk="0">
              <a:tabLst>
                <a:tab pos="512763" algn="l"/>
                <a:tab pos="969963" algn="l"/>
                <a:tab pos="1427163" algn="l"/>
                <a:tab pos="1884363" algn="l"/>
                <a:tab pos="2341563" algn="l"/>
                <a:tab pos="2798763" algn="l"/>
                <a:tab pos="3255963" algn="l"/>
                <a:tab pos="3713163" algn="l"/>
                <a:tab pos="4170363" algn="l"/>
                <a:tab pos="4627563" algn="l"/>
                <a:tab pos="5084763" algn="l"/>
                <a:tab pos="5541963" algn="l"/>
                <a:tab pos="5999163" algn="l"/>
                <a:tab pos="6456363" algn="l"/>
                <a:tab pos="6913563" algn="l"/>
                <a:tab pos="7370763" algn="l"/>
                <a:tab pos="7827963" algn="l"/>
                <a:tab pos="8285163" algn="l"/>
                <a:tab pos="8742363" algn="l"/>
                <a:tab pos="9199563" algn="l"/>
                <a:tab pos="9656763" algn="l"/>
              </a:tabLst>
              <a:defRPr sz="2400">
                <a:solidFill>
                  <a:schemeClr val="bg1"/>
                </a:solidFill>
                <a:latin typeface="Arial" panose="020B0604020202020204" pitchFamily="34" charset="0"/>
                <a:ea typeface="SimSun" panose="02010600030101010101" pitchFamily="2" charset="-122"/>
              </a:defRPr>
            </a:lvl5pPr>
            <a:lvl6pPr marL="457200" eaLnBrk="0" fontAlgn="base" hangingPunct="0">
              <a:lnSpc>
                <a:spcPct val="93000"/>
              </a:lnSpc>
              <a:spcBef>
                <a:spcPct val="0"/>
              </a:spcBef>
              <a:spcAft>
                <a:spcPct val="0"/>
              </a:spcAft>
              <a:tabLst>
                <a:tab pos="512763" algn="l"/>
                <a:tab pos="969963" algn="l"/>
                <a:tab pos="1427163" algn="l"/>
                <a:tab pos="1884363" algn="l"/>
                <a:tab pos="2341563" algn="l"/>
                <a:tab pos="2798763" algn="l"/>
                <a:tab pos="3255963" algn="l"/>
                <a:tab pos="3713163" algn="l"/>
                <a:tab pos="4170363" algn="l"/>
                <a:tab pos="4627563" algn="l"/>
                <a:tab pos="5084763" algn="l"/>
                <a:tab pos="5541963" algn="l"/>
                <a:tab pos="5999163" algn="l"/>
                <a:tab pos="6456363" algn="l"/>
                <a:tab pos="6913563" algn="l"/>
                <a:tab pos="7370763" algn="l"/>
                <a:tab pos="7827963" algn="l"/>
                <a:tab pos="8285163" algn="l"/>
                <a:tab pos="8742363" algn="l"/>
                <a:tab pos="9199563" algn="l"/>
                <a:tab pos="9656763" algn="l"/>
              </a:tabLst>
              <a:defRPr sz="2400">
                <a:solidFill>
                  <a:schemeClr val="bg1"/>
                </a:solidFill>
                <a:latin typeface="Arial" panose="020B0604020202020204" pitchFamily="34" charset="0"/>
                <a:ea typeface="SimSun" panose="02010600030101010101" pitchFamily="2" charset="-122"/>
              </a:defRPr>
            </a:lvl6pPr>
            <a:lvl7pPr marL="914400" eaLnBrk="0" fontAlgn="base" hangingPunct="0">
              <a:lnSpc>
                <a:spcPct val="93000"/>
              </a:lnSpc>
              <a:spcBef>
                <a:spcPct val="0"/>
              </a:spcBef>
              <a:spcAft>
                <a:spcPct val="0"/>
              </a:spcAft>
              <a:tabLst>
                <a:tab pos="512763" algn="l"/>
                <a:tab pos="969963" algn="l"/>
                <a:tab pos="1427163" algn="l"/>
                <a:tab pos="1884363" algn="l"/>
                <a:tab pos="2341563" algn="l"/>
                <a:tab pos="2798763" algn="l"/>
                <a:tab pos="3255963" algn="l"/>
                <a:tab pos="3713163" algn="l"/>
                <a:tab pos="4170363" algn="l"/>
                <a:tab pos="4627563" algn="l"/>
                <a:tab pos="5084763" algn="l"/>
                <a:tab pos="5541963" algn="l"/>
                <a:tab pos="5999163" algn="l"/>
                <a:tab pos="6456363" algn="l"/>
                <a:tab pos="6913563" algn="l"/>
                <a:tab pos="7370763" algn="l"/>
                <a:tab pos="7827963" algn="l"/>
                <a:tab pos="8285163" algn="l"/>
                <a:tab pos="8742363" algn="l"/>
                <a:tab pos="9199563" algn="l"/>
                <a:tab pos="9656763" algn="l"/>
              </a:tabLst>
              <a:defRPr sz="2400">
                <a:solidFill>
                  <a:schemeClr val="bg1"/>
                </a:solidFill>
                <a:latin typeface="Arial" panose="020B0604020202020204" pitchFamily="34" charset="0"/>
                <a:ea typeface="SimSun" panose="02010600030101010101" pitchFamily="2" charset="-122"/>
              </a:defRPr>
            </a:lvl7pPr>
            <a:lvl8pPr marL="1371600" eaLnBrk="0" fontAlgn="base" hangingPunct="0">
              <a:lnSpc>
                <a:spcPct val="93000"/>
              </a:lnSpc>
              <a:spcBef>
                <a:spcPct val="0"/>
              </a:spcBef>
              <a:spcAft>
                <a:spcPct val="0"/>
              </a:spcAft>
              <a:tabLst>
                <a:tab pos="512763" algn="l"/>
                <a:tab pos="969963" algn="l"/>
                <a:tab pos="1427163" algn="l"/>
                <a:tab pos="1884363" algn="l"/>
                <a:tab pos="2341563" algn="l"/>
                <a:tab pos="2798763" algn="l"/>
                <a:tab pos="3255963" algn="l"/>
                <a:tab pos="3713163" algn="l"/>
                <a:tab pos="4170363" algn="l"/>
                <a:tab pos="4627563" algn="l"/>
                <a:tab pos="5084763" algn="l"/>
                <a:tab pos="5541963" algn="l"/>
                <a:tab pos="5999163" algn="l"/>
                <a:tab pos="6456363" algn="l"/>
                <a:tab pos="6913563" algn="l"/>
                <a:tab pos="7370763" algn="l"/>
                <a:tab pos="7827963" algn="l"/>
                <a:tab pos="8285163" algn="l"/>
                <a:tab pos="8742363" algn="l"/>
                <a:tab pos="9199563" algn="l"/>
                <a:tab pos="9656763" algn="l"/>
              </a:tabLst>
              <a:defRPr sz="2400">
                <a:solidFill>
                  <a:schemeClr val="bg1"/>
                </a:solidFill>
                <a:latin typeface="Arial" panose="020B0604020202020204" pitchFamily="34" charset="0"/>
                <a:ea typeface="SimSun" panose="02010600030101010101" pitchFamily="2" charset="-122"/>
              </a:defRPr>
            </a:lvl8pPr>
            <a:lvl9pPr marL="1828800" eaLnBrk="0" fontAlgn="base" hangingPunct="0">
              <a:lnSpc>
                <a:spcPct val="93000"/>
              </a:lnSpc>
              <a:spcBef>
                <a:spcPct val="0"/>
              </a:spcBef>
              <a:spcAft>
                <a:spcPct val="0"/>
              </a:spcAft>
              <a:tabLst>
                <a:tab pos="512763" algn="l"/>
                <a:tab pos="969963" algn="l"/>
                <a:tab pos="1427163" algn="l"/>
                <a:tab pos="1884363" algn="l"/>
                <a:tab pos="2341563" algn="l"/>
                <a:tab pos="2798763" algn="l"/>
                <a:tab pos="3255963" algn="l"/>
                <a:tab pos="3713163" algn="l"/>
                <a:tab pos="4170363" algn="l"/>
                <a:tab pos="4627563" algn="l"/>
                <a:tab pos="5084763" algn="l"/>
                <a:tab pos="5541963" algn="l"/>
                <a:tab pos="5999163" algn="l"/>
                <a:tab pos="6456363" algn="l"/>
                <a:tab pos="6913563" algn="l"/>
                <a:tab pos="7370763" algn="l"/>
                <a:tab pos="7827963" algn="l"/>
                <a:tab pos="8285163" algn="l"/>
                <a:tab pos="8742363" algn="l"/>
                <a:tab pos="9199563" algn="l"/>
                <a:tab pos="9656763" algn="l"/>
              </a:tabLst>
              <a:defRPr sz="2400">
                <a:solidFill>
                  <a:schemeClr val="bg1"/>
                </a:solidFill>
                <a:latin typeface="Arial" panose="020B0604020202020204" pitchFamily="34" charset="0"/>
                <a:ea typeface="SimSun" panose="02010600030101010101" pitchFamily="2" charset="-122"/>
              </a:defRPr>
            </a:lvl9pPr>
          </a:lstStyle>
          <a:p>
            <a:pPr marL="1588" indent="0" eaLnBrk="1" hangingPunct="1">
              <a:lnSpc>
                <a:spcPct val="100000"/>
              </a:lnSpc>
              <a:buSzPct val="45000"/>
            </a:pPr>
            <a:r>
              <a:rPr lang="en-US" altLang="en-US" sz="2800" b="1" dirty="0">
                <a:solidFill>
                  <a:srgbClr val="000000"/>
                </a:solidFill>
                <a:latin typeface="Calibri" panose="020F0502020204030204" pitchFamily="34" charset="0"/>
              </a:rPr>
              <a:t>1.  Money mindset issues:</a:t>
            </a:r>
          </a:p>
          <a:p>
            <a:pPr lvl="3" eaLnBrk="1" hangingPunct="1">
              <a:lnSpc>
                <a:spcPct val="100000"/>
              </a:lnSpc>
              <a:buSzPct val="45000"/>
              <a:buFont typeface="Wingdings" pitchFamily="2" charset="2"/>
              <a:buChar char=""/>
            </a:pPr>
            <a:r>
              <a:rPr lang="en-US" altLang="en-US" sz="2800" b="1" dirty="0">
                <a:solidFill>
                  <a:srgbClr val="000000"/>
                </a:solidFill>
                <a:latin typeface="Calibri" panose="020F0502020204030204" pitchFamily="34" charset="0"/>
              </a:rPr>
              <a:t>How to charge what you're worth</a:t>
            </a:r>
          </a:p>
          <a:p>
            <a:pPr lvl="3" eaLnBrk="1" hangingPunct="1">
              <a:lnSpc>
                <a:spcPct val="100000"/>
              </a:lnSpc>
              <a:buSzPct val="45000"/>
              <a:buFont typeface="Wingdings" pitchFamily="2" charset="2"/>
              <a:buChar char=""/>
            </a:pPr>
            <a:r>
              <a:rPr lang="en-US" altLang="en-US" sz="2800" b="1" dirty="0">
                <a:solidFill>
                  <a:srgbClr val="000000"/>
                </a:solidFill>
                <a:latin typeface="Calibri" panose="020F0502020204030204" pitchFamily="34" charset="0"/>
              </a:rPr>
              <a:t>How to ask for the sale/raise</a:t>
            </a:r>
          </a:p>
          <a:p>
            <a:pPr lvl="3" eaLnBrk="1" hangingPunct="1">
              <a:lnSpc>
                <a:spcPct val="100000"/>
              </a:lnSpc>
              <a:buSzPct val="45000"/>
              <a:buFont typeface="Wingdings" pitchFamily="2" charset="2"/>
              <a:buChar char=""/>
            </a:pPr>
            <a:r>
              <a:rPr lang="en-US" altLang="en-US" sz="2800" b="1" dirty="0">
                <a:solidFill>
                  <a:srgbClr val="000000"/>
                </a:solidFill>
                <a:latin typeface="Calibri" panose="020F0502020204030204" pitchFamily="34" charset="0"/>
              </a:rPr>
              <a:t>You deserve to make money</a:t>
            </a:r>
          </a:p>
          <a:p>
            <a:pPr lvl="3" eaLnBrk="1" hangingPunct="1">
              <a:lnSpc>
                <a:spcPct val="100000"/>
              </a:lnSpc>
              <a:buSzPct val="45000"/>
              <a:buFont typeface="Wingdings" pitchFamily="2" charset="2"/>
              <a:buChar char=""/>
            </a:pPr>
            <a:r>
              <a:rPr lang="en-US" altLang="en-US" sz="2800" b="1" dirty="0">
                <a:solidFill>
                  <a:srgbClr val="000000"/>
                </a:solidFill>
                <a:latin typeface="Calibri" panose="020F0502020204030204" pitchFamily="34" charset="0"/>
              </a:rPr>
              <a:t>You have to work harder to make more</a:t>
            </a:r>
          </a:p>
          <a:p>
            <a:pPr marL="1588" indent="0" eaLnBrk="1" hangingPunct="1">
              <a:lnSpc>
                <a:spcPct val="100000"/>
              </a:lnSpc>
              <a:buSzPct val="45000"/>
            </a:pPr>
            <a:r>
              <a:rPr lang="en-US" altLang="en-US" sz="2800" b="1" dirty="0">
                <a:solidFill>
                  <a:srgbClr val="000000"/>
                </a:solidFill>
                <a:latin typeface="Calibri" panose="020F0502020204030204" pitchFamily="34" charset="0"/>
              </a:rPr>
              <a:t>2.  Beliefs about ourselves:</a:t>
            </a:r>
          </a:p>
          <a:p>
            <a:pPr lvl="3" eaLnBrk="1" hangingPunct="1">
              <a:lnSpc>
                <a:spcPct val="100000"/>
              </a:lnSpc>
              <a:buSzPct val="45000"/>
              <a:buFont typeface="Wingdings" pitchFamily="2" charset="2"/>
              <a:buChar char=""/>
            </a:pPr>
            <a:r>
              <a:rPr lang="en-US" altLang="en-US" sz="2800" b="1" dirty="0">
                <a:solidFill>
                  <a:srgbClr val="000000"/>
                </a:solidFill>
                <a:latin typeface="Calibri" panose="020F0502020204030204" pitchFamily="34" charset="0"/>
              </a:rPr>
              <a:t>I don’t deserve it</a:t>
            </a:r>
          </a:p>
          <a:p>
            <a:pPr lvl="3" eaLnBrk="1" hangingPunct="1">
              <a:lnSpc>
                <a:spcPct val="100000"/>
              </a:lnSpc>
              <a:buSzPct val="45000"/>
              <a:buFont typeface="Wingdings" pitchFamily="2" charset="2"/>
              <a:buChar char=""/>
            </a:pPr>
            <a:r>
              <a:rPr lang="en-US" altLang="en-US" sz="2800" b="1" dirty="0">
                <a:solidFill>
                  <a:srgbClr val="000000"/>
                </a:solidFill>
                <a:latin typeface="Calibri" panose="020F0502020204030204" pitchFamily="34" charset="0"/>
              </a:rPr>
              <a:t>Who am I to do that</a:t>
            </a:r>
          </a:p>
          <a:p>
            <a:pPr lvl="3" eaLnBrk="1" hangingPunct="1">
              <a:lnSpc>
                <a:spcPct val="100000"/>
              </a:lnSpc>
              <a:buSzPct val="45000"/>
              <a:buFont typeface="Wingdings" pitchFamily="2" charset="2"/>
              <a:buChar char=""/>
            </a:pPr>
            <a:r>
              <a:rPr lang="en-US" altLang="en-US" sz="2800" b="1" dirty="0">
                <a:solidFill>
                  <a:srgbClr val="000000"/>
                </a:solidFill>
                <a:latin typeface="Calibri" panose="020F0502020204030204" pitchFamily="34" charset="0"/>
              </a:rPr>
              <a:t>I’m not good enough</a:t>
            </a:r>
          </a:p>
          <a:p>
            <a:pPr lvl="3" eaLnBrk="1" hangingPunct="1">
              <a:lnSpc>
                <a:spcPct val="100000"/>
              </a:lnSpc>
              <a:buSzPct val="45000"/>
              <a:buFont typeface="Wingdings" pitchFamily="2" charset="2"/>
              <a:buChar char=""/>
            </a:pPr>
            <a:r>
              <a:rPr lang="en-US" altLang="en-US" sz="2800" b="1" dirty="0">
                <a:solidFill>
                  <a:srgbClr val="000000"/>
                </a:solidFill>
                <a:latin typeface="Calibri" panose="020F0502020204030204" pitchFamily="34" charset="0"/>
              </a:rPr>
              <a:t>Fill in the blank with your HEADTRASH</a:t>
            </a:r>
          </a:p>
        </p:txBody>
      </p:sp>
    </p:spTree>
    <p:extLst>
      <p:ext uri="{BB962C8B-B14F-4D97-AF65-F5344CB8AC3E}">
        <p14:creationId xmlns:p14="http://schemas.microsoft.com/office/powerpoint/2010/main" val="21630670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0" y="457200"/>
            <a:ext cx="91440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3240"/>
              <a:buFont typeface="Calibri"/>
              <a:buNone/>
            </a:pPr>
            <a:r>
              <a:rPr lang="en-US" sz="3240" b="1" i="0" u="none" strike="noStrike" cap="none">
                <a:solidFill>
                  <a:srgbClr val="C00000"/>
                </a:solidFill>
                <a:latin typeface="Calibri"/>
                <a:ea typeface="Calibri"/>
                <a:cs typeface="Calibri"/>
                <a:sym typeface="Calibri"/>
              </a:rPr>
              <a:t>A Few Things to Think About in Regards to LOVE:</a:t>
            </a:r>
            <a:endParaRPr sz="3240" b="1" i="0" u="none" strike="noStrike" cap="none">
              <a:solidFill>
                <a:srgbClr val="C00000"/>
              </a:solidFill>
              <a:latin typeface="Calibri"/>
              <a:ea typeface="Calibri"/>
              <a:cs typeface="Calibri"/>
              <a:sym typeface="Calibri"/>
            </a:endParaRPr>
          </a:p>
        </p:txBody>
      </p:sp>
      <p:pic>
        <p:nvPicPr>
          <p:cNvPr id="118" name="Shape 118" descr="BD14844_"/>
          <p:cNvPicPr preferRelativeResize="0"/>
          <p:nvPr/>
        </p:nvPicPr>
        <p:blipFill rotWithShape="1">
          <a:blip r:embed="rId3">
            <a:alphaModFix/>
          </a:blip>
          <a:srcRect/>
          <a:stretch/>
        </p:blipFill>
        <p:spPr>
          <a:xfrm>
            <a:off x="0" y="0"/>
            <a:ext cx="9144000" cy="152400"/>
          </a:xfrm>
          <a:prstGeom prst="rect">
            <a:avLst/>
          </a:prstGeom>
          <a:solidFill>
            <a:srgbClr val="800000"/>
          </a:solidFill>
          <a:ln>
            <a:noFill/>
          </a:ln>
        </p:spPr>
      </p:pic>
      <p:sp>
        <p:nvSpPr>
          <p:cNvPr id="119" name="Shape 119"/>
          <p:cNvSpPr txBox="1">
            <a:spLocks noGrp="1"/>
          </p:cNvSpPr>
          <p:nvPr>
            <p:ph type="body" idx="1"/>
          </p:nvPr>
        </p:nvSpPr>
        <p:spPr>
          <a:xfrm>
            <a:off x="457200" y="1447800"/>
            <a:ext cx="8153400" cy="4648200"/>
          </a:xfrm>
          <a:prstGeom prst="rect">
            <a:avLst/>
          </a:prstGeom>
          <a:noFill/>
          <a:ln>
            <a:noFill/>
          </a:ln>
        </p:spPr>
        <p:txBody>
          <a:bodyPr spcFirstLastPara="1" wrap="square" lIns="91425" tIns="45700" rIns="91425" bIns="45700" anchor="t" anchorCtr="0">
            <a:noAutofit/>
          </a:bodyPr>
          <a:lstStyle/>
          <a:p>
            <a:pPr marL="512763" marR="0" lvl="0" indent="-511175" algn="l" rtl="0">
              <a:spcBef>
                <a:spcPts val="0"/>
              </a:spcBef>
              <a:spcAft>
                <a:spcPts val="0"/>
              </a:spcAft>
              <a:buClr>
                <a:srgbClr val="000000"/>
              </a:buClr>
              <a:buSzPts val="1080"/>
              <a:buFont typeface="Arial"/>
              <a:buAutoNum type="arabicPeriod"/>
            </a:pPr>
            <a:r>
              <a:rPr lang="en-US" sz="2400" b="1" i="0" u="none" strike="noStrike" cap="none">
                <a:solidFill>
                  <a:srgbClr val="000000"/>
                </a:solidFill>
                <a:latin typeface="Calibri"/>
                <a:ea typeface="Calibri"/>
                <a:cs typeface="Calibri"/>
                <a:sym typeface="Calibri"/>
              </a:rPr>
              <a:t>Are you completely and totally happy personally?</a:t>
            </a:r>
            <a:endParaRPr/>
          </a:p>
          <a:p>
            <a:pPr marL="512763" marR="0" lvl="0" indent="-511175" algn="l" rtl="0">
              <a:spcBef>
                <a:spcPts val="1080"/>
              </a:spcBef>
              <a:spcAft>
                <a:spcPts val="0"/>
              </a:spcAft>
              <a:buClr>
                <a:srgbClr val="000000"/>
              </a:buClr>
              <a:buSzPts val="1080"/>
              <a:buFont typeface="Arial"/>
              <a:buAutoNum type="arabicPeriod"/>
            </a:pPr>
            <a:r>
              <a:rPr lang="en-US" sz="2400" b="1" i="0" u="none" strike="noStrike" cap="none">
                <a:solidFill>
                  <a:srgbClr val="000000"/>
                </a:solidFill>
                <a:latin typeface="Calibri"/>
                <a:ea typeface="Calibri"/>
                <a:cs typeface="Calibri"/>
                <a:sym typeface="Calibri"/>
              </a:rPr>
              <a:t>What’s missing in your personal life?</a:t>
            </a:r>
            <a:endParaRPr/>
          </a:p>
          <a:p>
            <a:pPr marL="512763" marR="0" lvl="0" indent="-511175" algn="l" rtl="0">
              <a:spcBef>
                <a:spcPts val="1080"/>
              </a:spcBef>
              <a:spcAft>
                <a:spcPts val="0"/>
              </a:spcAft>
              <a:buClr>
                <a:srgbClr val="000000"/>
              </a:buClr>
              <a:buSzPts val="1080"/>
              <a:buFont typeface="Arial"/>
              <a:buAutoNum type="arabicPeriod"/>
            </a:pPr>
            <a:r>
              <a:rPr lang="en-US" sz="2400" b="1" i="0" u="none" strike="noStrike" cap="none">
                <a:solidFill>
                  <a:srgbClr val="000000"/>
                </a:solidFill>
                <a:latin typeface="Calibri"/>
                <a:ea typeface="Calibri"/>
                <a:cs typeface="Calibri"/>
                <a:sym typeface="Calibri"/>
              </a:rPr>
              <a:t>Is your love relationship 100% supportive?</a:t>
            </a:r>
            <a:endParaRPr/>
          </a:p>
          <a:p>
            <a:pPr marL="512763" marR="0" lvl="0" indent="-511175" algn="l" rtl="0">
              <a:spcBef>
                <a:spcPts val="1080"/>
              </a:spcBef>
              <a:spcAft>
                <a:spcPts val="0"/>
              </a:spcAft>
              <a:buClr>
                <a:srgbClr val="000000"/>
              </a:buClr>
              <a:buSzPts val="1080"/>
              <a:buFont typeface="Arial"/>
              <a:buAutoNum type="arabicPeriod"/>
            </a:pPr>
            <a:r>
              <a:rPr lang="en-US" sz="2400" b="1" i="0" u="none" strike="noStrike" cap="none">
                <a:solidFill>
                  <a:srgbClr val="000000"/>
                </a:solidFill>
                <a:latin typeface="Calibri"/>
                <a:ea typeface="Calibri"/>
                <a:cs typeface="Calibri"/>
                <a:sym typeface="Calibri"/>
              </a:rPr>
              <a:t>Do you need or want a love relationship?</a:t>
            </a:r>
            <a:endParaRPr/>
          </a:p>
          <a:p>
            <a:pPr marL="512763" marR="0" lvl="0" indent="-511175" algn="l" rtl="0">
              <a:spcBef>
                <a:spcPts val="1080"/>
              </a:spcBef>
              <a:spcAft>
                <a:spcPts val="0"/>
              </a:spcAft>
              <a:buClr>
                <a:srgbClr val="000000"/>
              </a:buClr>
              <a:buSzPts val="1080"/>
              <a:buFont typeface="Arial"/>
              <a:buAutoNum type="arabicPeriod"/>
            </a:pPr>
            <a:r>
              <a:rPr lang="en-US" sz="2400" b="1" i="0" u="none" strike="noStrike" cap="none">
                <a:solidFill>
                  <a:srgbClr val="000000"/>
                </a:solidFill>
                <a:latin typeface="Calibri"/>
                <a:ea typeface="Calibri"/>
                <a:cs typeface="Calibri"/>
                <a:sym typeface="Calibri"/>
              </a:rPr>
              <a:t>Are you settling?</a:t>
            </a:r>
            <a:endParaRPr/>
          </a:p>
          <a:p>
            <a:pPr marL="512763" marR="0" lvl="0" indent="-511175" algn="l" rtl="0">
              <a:spcBef>
                <a:spcPts val="1080"/>
              </a:spcBef>
              <a:spcAft>
                <a:spcPts val="0"/>
              </a:spcAft>
              <a:buClr>
                <a:srgbClr val="000000"/>
              </a:buClr>
              <a:buSzPts val="1080"/>
              <a:buFont typeface="Arial"/>
              <a:buAutoNum type="arabicPeriod"/>
            </a:pPr>
            <a:r>
              <a:rPr lang="en-US" sz="2400" b="1" i="0" u="none" strike="noStrike" cap="none">
                <a:solidFill>
                  <a:srgbClr val="000000"/>
                </a:solidFill>
                <a:latin typeface="Calibri"/>
                <a:ea typeface="Calibri"/>
                <a:cs typeface="Calibri"/>
                <a:sym typeface="Calibri"/>
              </a:rPr>
              <a:t>Are you good to yourself?</a:t>
            </a:r>
            <a:endParaRPr/>
          </a:p>
          <a:p>
            <a:pPr marL="512763" marR="0" lvl="0" indent="-511175" algn="l" rtl="0">
              <a:spcBef>
                <a:spcPts val="1080"/>
              </a:spcBef>
              <a:spcAft>
                <a:spcPts val="0"/>
              </a:spcAft>
              <a:buClr>
                <a:srgbClr val="000000"/>
              </a:buClr>
              <a:buSzPts val="1080"/>
              <a:buFont typeface="Arial"/>
              <a:buAutoNum type="arabicPeriod"/>
            </a:pPr>
            <a:r>
              <a:rPr lang="en-US" sz="2400" b="1" i="0" u="none" strike="noStrike" cap="none">
                <a:solidFill>
                  <a:srgbClr val="000000"/>
                </a:solidFill>
                <a:latin typeface="Calibri"/>
                <a:ea typeface="Calibri"/>
                <a:cs typeface="Calibri"/>
                <a:sym typeface="Calibri"/>
              </a:rPr>
              <a:t>Are you valuing yourself?</a:t>
            </a:r>
            <a:endParaRPr/>
          </a:p>
          <a:p>
            <a:pPr marL="512763" marR="0" lvl="0" indent="-511175" algn="l" rtl="0">
              <a:spcBef>
                <a:spcPts val="1080"/>
              </a:spcBef>
              <a:spcAft>
                <a:spcPts val="0"/>
              </a:spcAft>
              <a:buClr>
                <a:srgbClr val="000000"/>
              </a:buClr>
              <a:buSzPts val="1080"/>
              <a:buFont typeface="Arial"/>
              <a:buAutoNum type="arabicPeriod"/>
            </a:pPr>
            <a:r>
              <a:rPr lang="en-US" sz="2400" b="1" i="0" u="none" strike="noStrike" cap="none">
                <a:solidFill>
                  <a:srgbClr val="000000"/>
                </a:solidFill>
                <a:latin typeface="Calibri"/>
                <a:ea typeface="Calibri"/>
                <a:cs typeface="Calibri"/>
                <a:sym typeface="Calibri"/>
              </a:rPr>
              <a:t>What are you tolerating?</a:t>
            </a:r>
            <a:endParaRPr/>
          </a:p>
          <a:p>
            <a:pPr marL="512763" marR="0" lvl="0" indent="-442594" algn="l" rtl="0">
              <a:spcBef>
                <a:spcPts val="1080"/>
              </a:spcBef>
              <a:spcAft>
                <a:spcPts val="0"/>
              </a:spcAft>
              <a:buClr>
                <a:schemeClr val="dk1"/>
              </a:buClr>
              <a:buSzPts val="1080"/>
              <a:buFont typeface="Arial"/>
              <a:buNone/>
            </a:pPr>
            <a:endParaRPr sz="2400" b="1" i="0" u="none" strike="noStrike" cap="none">
              <a:solidFill>
                <a:srgbClr val="000000"/>
              </a:solidFill>
              <a:latin typeface="Calibri"/>
              <a:ea typeface="Calibri"/>
              <a:cs typeface="Calibri"/>
              <a:sym typeface="Calibri"/>
            </a:endParaRPr>
          </a:p>
        </p:txBody>
      </p:sp>
      <p:pic>
        <p:nvPicPr>
          <p:cNvPr id="120" name="Shape 120" descr="clipart-heart.jpg"/>
          <p:cNvPicPr preferRelativeResize="0"/>
          <p:nvPr/>
        </p:nvPicPr>
        <p:blipFill rotWithShape="1">
          <a:blip r:embed="rId4">
            <a:alphaModFix/>
          </a:blip>
          <a:srcRect/>
          <a:stretch/>
        </p:blipFill>
        <p:spPr>
          <a:xfrm>
            <a:off x="6400800" y="3771900"/>
            <a:ext cx="1882775" cy="175260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0" y="288925"/>
            <a:ext cx="91440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3240"/>
              <a:buFont typeface="Calibri"/>
              <a:buNone/>
            </a:pPr>
            <a:r>
              <a:rPr lang="en-US" sz="3240" b="1" i="0" u="none" strike="noStrike" cap="none">
                <a:solidFill>
                  <a:srgbClr val="C00000"/>
                </a:solidFill>
                <a:latin typeface="Calibri"/>
                <a:ea typeface="Calibri"/>
                <a:cs typeface="Calibri"/>
                <a:sym typeface="Calibri"/>
              </a:rPr>
              <a:t>A Few Things to Think About in Regards to MONEY:</a:t>
            </a:r>
            <a:endParaRPr/>
          </a:p>
        </p:txBody>
      </p:sp>
      <p:pic>
        <p:nvPicPr>
          <p:cNvPr id="127" name="Shape 127" descr="BD14844_"/>
          <p:cNvPicPr preferRelativeResize="0"/>
          <p:nvPr/>
        </p:nvPicPr>
        <p:blipFill rotWithShape="1">
          <a:blip r:embed="rId3">
            <a:alphaModFix/>
          </a:blip>
          <a:srcRect/>
          <a:stretch/>
        </p:blipFill>
        <p:spPr>
          <a:xfrm>
            <a:off x="0" y="0"/>
            <a:ext cx="9144000" cy="152400"/>
          </a:xfrm>
          <a:prstGeom prst="rect">
            <a:avLst/>
          </a:prstGeom>
          <a:solidFill>
            <a:srgbClr val="800000"/>
          </a:solidFill>
          <a:ln>
            <a:noFill/>
          </a:ln>
        </p:spPr>
      </p:pic>
      <p:sp>
        <p:nvSpPr>
          <p:cNvPr id="128" name="Shape 128"/>
          <p:cNvSpPr txBox="1">
            <a:spLocks noGrp="1"/>
          </p:cNvSpPr>
          <p:nvPr>
            <p:ph type="body" idx="1"/>
          </p:nvPr>
        </p:nvSpPr>
        <p:spPr>
          <a:xfrm>
            <a:off x="457200" y="1295400"/>
            <a:ext cx="8153400" cy="4800600"/>
          </a:xfrm>
          <a:prstGeom prst="rect">
            <a:avLst/>
          </a:prstGeom>
          <a:noFill/>
          <a:ln>
            <a:noFill/>
          </a:ln>
        </p:spPr>
        <p:txBody>
          <a:bodyPr spcFirstLastPara="1" wrap="square" lIns="91425" tIns="45700" rIns="91425" bIns="45700" anchor="t" anchorCtr="0">
            <a:noAutofit/>
          </a:bodyPr>
          <a:lstStyle/>
          <a:p>
            <a:pPr marL="512763" marR="0" lvl="0" indent="-511175" algn="l" rtl="0">
              <a:spcBef>
                <a:spcPts val="0"/>
              </a:spcBef>
              <a:spcAft>
                <a:spcPts val="0"/>
              </a:spcAft>
              <a:buClr>
                <a:srgbClr val="000000"/>
              </a:buClr>
              <a:buSzPts val="1080"/>
              <a:buFont typeface="Arial"/>
              <a:buAutoNum type="arabicPeriod"/>
            </a:pPr>
            <a:r>
              <a:rPr lang="en-US" sz="2400" b="1" i="0" u="none" strike="noStrike" cap="none" dirty="0">
                <a:solidFill>
                  <a:srgbClr val="000000"/>
                </a:solidFill>
                <a:latin typeface="Calibri"/>
                <a:ea typeface="Calibri"/>
                <a:cs typeface="Calibri"/>
                <a:sym typeface="Calibri"/>
              </a:rPr>
              <a:t>When is the last time you raised your </a:t>
            </a:r>
            <a:r>
              <a:rPr lang="en-US" sz="2400" b="1" i="0" u="none" strike="noStrike" cap="none" dirty="0" smtClean="0">
                <a:solidFill>
                  <a:srgbClr val="000000"/>
                </a:solidFill>
                <a:latin typeface="Calibri"/>
                <a:ea typeface="Calibri"/>
                <a:cs typeface="Calibri"/>
                <a:sym typeface="Calibri"/>
              </a:rPr>
              <a:t>rates/asked 4 raise?</a:t>
            </a:r>
            <a:endParaRPr dirty="0"/>
          </a:p>
          <a:p>
            <a:pPr marL="512763" marR="0" lvl="0" indent="-511175" algn="l" rtl="0">
              <a:spcBef>
                <a:spcPts val="1080"/>
              </a:spcBef>
              <a:spcAft>
                <a:spcPts val="0"/>
              </a:spcAft>
              <a:buClr>
                <a:srgbClr val="000000"/>
              </a:buClr>
              <a:buSzPts val="1080"/>
              <a:buFont typeface="Arial"/>
              <a:buAutoNum type="arabicPeriod"/>
            </a:pPr>
            <a:r>
              <a:rPr lang="en-US" sz="2400" b="1" i="0" u="none" strike="noStrike" cap="none" dirty="0">
                <a:solidFill>
                  <a:srgbClr val="000000"/>
                </a:solidFill>
                <a:latin typeface="Calibri"/>
                <a:ea typeface="Calibri"/>
                <a:cs typeface="Calibri"/>
                <a:sym typeface="Calibri"/>
              </a:rPr>
              <a:t>Are you selling/offering the right things? </a:t>
            </a:r>
            <a:endParaRPr dirty="0"/>
          </a:p>
          <a:p>
            <a:pPr marL="512763" marR="0" lvl="0" indent="-511175" algn="l" rtl="0">
              <a:spcBef>
                <a:spcPts val="1080"/>
              </a:spcBef>
              <a:spcAft>
                <a:spcPts val="0"/>
              </a:spcAft>
              <a:buClr>
                <a:srgbClr val="000000"/>
              </a:buClr>
              <a:buSzPts val="1080"/>
              <a:buFont typeface="Arial"/>
              <a:buAutoNum type="arabicPeriod"/>
            </a:pPr>
            <a:r>
              <a:rPr lang="en-US" sz="2400" b="1" i="0" u="none" strike="noStrike" cap="none" dirty="0">
                <a:solidFill>
                  <a:srgbClr val="000000"/>
                </a:solidFill>
                <a:latin typeface="Calibri"/>
                <a:ea typeface="Calibri"/>
                <a:cs typeface="Calibri"/>
                <a:sym typeface="Calibri"/>
              </a:rPr>
              <a:t>Have you been avoiding changing/investing in your website?</a:t>
            </a:r>
            <a:endParaRPr dirty="0"/>
          </a:p>
          <a:p>
            <a:pPr marL="512763" marR="0" lvl="0" indent="-511175" algn="l" rtl="0">
              <a:spcBef>
                <a:spcPts val="1080"/>
              </a:spcBef>
              <a:spcAft>
                <a:spcPts val="0"/>
              </a:spcAft>
              <a:buClr>
                <a:srgbClr val="000000"/>
              </a:buClr>
              <a:buSzPts val="1080"/>
              <a:buFont typeface="Arial"/>
              <a:buAutoNum type="arabicPeriod"/>
            </a:pPr>
            <a:r>
              <a:rPr lang="en-US" sz="2400" b="1" i="0" u="none" strike="noStrike" cap="none" dirty="0">
                <a:solidFill>
                  <a:srgbClr val="000000"/>
                </a:solidFill>
                <a:latin typeface="Calibri"/>
                <a:ea typeface="Calibri"/>
                <a:cs typeface="Calibri"/>
                <a:sym typeface="Calibri"/>
              </a:rPr>
              <a:t>Are </a:t>
            </a:r>
            <a:r>
              <a:rPr lang="en-US" sz="2400" b="1" i="0" u="none" strike="noStrike" cap="none" dirty="0" smtClean="0">
                <a:solidFill>
                  <a:srgbClr val="000000"/>
                </a:solidFill>
                <a:latin typeface="Calibri"/>
                <a:ea typeface="Calibri"/>
                <a:cs typeface="Calibri"/>
                <a:sym typeface="Calibri"/>
              </a:rPr>
              <a:t>you productive &amp; </a:t>
            </a:r>
            <a:r>
              <a:rPr lang="en-US" sz="2400" b="1" i="0" u="none" strike="noStrike" cap="none" dirty="0">
                <a:solidFill>
                  <a:srgbClr val="000000"/>
                </a:solidFill>
                <a:latin typeface="Calibri"/>
                <a:ea typeface="Calibri"/>
                <a:cs typeface="Calibri"/>
                <a:sym typeface="Calibri"/>
              </a:rPr>
              <a:t>doing enough day-to-day RPA's 		</a:t>
            </a:r>
            <a:r>
              <a:rPr lang="en-US" sz="2400" b="1" i="0" u="none" strike="noStrike" cap="none" dirty="0" smtClean="0">
                <a:solidFill>
                  <a:srgbClr val="000000"/>
                </a:solidFill>
                <a:latin typeface="Calibri"/>
                <a:ea typeface="Calibri"/>
                <a:cs typeface="Calibri"/>
                <a:sym typeface="Calibri"/>
              </a:rPr>
              <a:t>(</a:t>
            </a:r>
            <a:r>
              <a:rPr lang="en-US" sz="2400" b="1" i="0" u="none" strike="noStrike" cap="none" dirty="0">
                <a:solidFill>
                  <a:srgbClr val="000000"/>
                </a:solidFill>
                <a:latin typeface="Calibri"/>
                <a:ea typeface="Calibri"/>
                <a:cs typeface="Calibri"/>
                <a:sym typeface="Calibri"/>
              </a:rPr>
              <a:t>revenue producing activities – lead 				generation, marketing &amp; follow up)?</a:t>
            </a:r>
            <a:endParaRPr dirty="0"/>
          </a:p>
          <a:p>
            <a:pPr marL="512763" marR="0" lvl="0" indent="-511175" algn="l" rtl="0">
              <a:spcBef>
                <a:spcPts val="1080"/>
              </a:spcBef>
              <a:spcAft>
                <a:spcPts val="0"/>
              </a:spcAft>
              <a:buClr>
                <a:srgbClr val="000000"/>
              </a:buClr>
              <a:buSzPts val="1080"/>
              <a:buFont typeface="Arial"/>
              <a:buAutoNum type="arabicPeriod"/>
            </a:pPr>
            <a:r>
              <a:rPr lang="en-US" sz="2400" b="1" i="0" u="none" strike="noStrike" cap="none" dirty="0">
                <a:solidFill>
                  <a:srgbClr val="000000"/>
                </a:solidFill>
                <a:latin typeface="Calibri"/>
                <a:ea typeface="Calibri"/>
                <a:cs typeface="Calibri"/>
                <a:sym typeface="Calibri"/>
              </a:rPr>
              <a:t>Have you invested in a mentor / mastermind?</a:t>
            </a:r>
            <a:endParaRPr dirty="0"/>
          </a:p>
          <a:p>
            <a:pPr marL="512763" marR="0" lvl="0" indent="-511175" algn="l" rtl="0">
              <a:spcBef>
                <a:spcPts val="1080"/>
              </a:spcBef>
              <a:spcAft>
                <a:spcPts val="0"/>
              </a:spcAft>
              <a:buClr>
                <a:srgbClr val="000000"/>
              </a:buClr>
              <a:buSzPts val="1080"/>
              <a:buFont typeface="Arial"/>
              <a:buAutoNum type="arabicPeriod"/>
            </a:pPr>
            <a:r>
              <a:rPr lang="en-US" sz="2400" b="1" i="0" u="none" strike="noStrike" cap="none" dirty="0">
                <a:solidFill>
                  <a:srgbClr val="000000"/>
                </a:solidFill>
                <a:latin typeface="Calibri"/>
                <a:ea typeface="Calibri"/>
                <a:cs typeface="Calibri"/>
                <a:sym typeface="Calibri"/>
              </a:rPr>
              <a:t>What can you automate, delegate and 			systematize?</a:t>
            </a:r>
            <a:endParaRPr dirty="0"/>
          </a:p>
        </p:txBody>
      </p:sp>
      <p:pic>
        <p:nvPicPr>
          <p:cNvPr id="129" name="Shape 129"/>
          <p:cNvPicPr preferRelativeResize="0"/>
          <p:nvPr/>
        </p:nvPicPr>
        <p:blipFill rotWithShape="1">
          <a:blip r:embed="rId4">
            <a:alphaModFix/>
          </a:blip>
          <a:srcRect/>
          <a:stretch/>
        </p:blipFill>
        <p:spPr>
          <a:xfrm>
            <a:off x="7083425" y="3505200"/>
            <a:ext cx="1528763" cy="243840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457200" y="76200"/>
            <a:ext cx="8229600" cy="120148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600"/>
              <a:buFont typeface="Calibri"/>
              <a:buNone/>
            </a:pPr>
            <a:r>
              <a:rPr lang="en-US" sz="3600" b="1" i="0" u="none" strike="noStrike" cap="none" dirty="0">
                <a:solidFill>
                  <a:schemeClr val="dk1"/>
                </a:solidFill>
                <a:latin typeface="Calibri"/>
                <a:ea typeface="Calibri"/>
                <a:cs typeface="Calibri"/>
                <a:sym typeface="Calibri"/>
              </a:rPr>
              <a:t>Let’s Check in and See Where You Are With Both – LOVE &amp; MONEY</a:t>
            </a:r>
            <a:endParaRPr dirty="0"/>
          </a:p>
        </p:txBody>
      </p:sp>
      <p:pic>
        <p:nvPicPr>
          <p:cNvPr id="5" name="Picture 4">
            <a:extLst>
              <a:ext uri="{FF2B5EF4-FFF2-40B4-BE49-F238E27FC236}">
                <a16:creationId xmlns:a16="http://schemas.microsoft.com/office/drawing/2014/main" xmlns="" id="{57A626CD-CE63-B643-9FE7-E93A179E6F1C}"/>
              </a:ext>
            </a:extLst>
          </p:cNvPr>
          <p:cNvPicPr>
            <a:picLocks noChangeAspect="1"/>
          </p:cNvPicPr>
          <p:nvPr/>
        </p:nvPicPr>
        <p:blipFill>
          <a:blip r:embed="rId3"/>
          <a:stretch>
            <a:fillRect/>
          </a:stretch>
        </p:blipFill>
        <p:spPr>
          <a:xfrm>
            <a:off x="1317522" y="1277683"/>
            <a:ext cx="6508956" cy="457560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457200" y="76200"/>
            <a:ext cx="8229600" cy="9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600"/>
              <a:buFont typeface="Calibri"/>
              <a:buNone/>
            </a:pPr>
            <a:r>
              <a:rPr lang="en-US" sz="3600" b="1" i="0" u="none" strike="noStrike" cap="none">
                <a:solidFill>
                  <a:schemeClr val="dk1"/>
                </a:solidFill>
                <a:latin typeface="Calibri"/>
                <a:ea typeface="Calibri"/>
                <a:cs typeface="Calibri"/>
                <a:sym typeface="Calibri"/>
              </a:rPr>
              <a:t>“Life is a Highway”</a:t>
            </a:r>
            <a:endParaRPr/>
          </a:p>
        </p:txBody>
      </p:sp>
      <p:pic>
        <p:nvPicPr>
          <p:cNvPr id="189" name="Shape 189" descr="highway.jpg"/>
          <p:cNvPicPr preferRelativeResize="0"/>
          <p:nvPr/>
        </p:nvPicPr>
        <p:blipFill rotWithShape="1">
          <a:blip r:embed="rId3">
            <a:alphaModFix/>
          </a:blip>
          <a:srcRect/>
          <a:stretch/>
        </p:blipFill>
        <p:spPr>
          <a:xfrm>
            <a:off x="647700" y="833284"/>
            <a:ext cx="7848600" cy="4905375"/>
          </a:xfrm>
          <a:prstGeom prst="rect">
            <a:avLst/>
          </a:prstGeom>
          <a:noFill/>
          <a:ln>
            <a:noFill/>
          </a:ln>
        </p:spPr>
      </p:pic>
    </p:spTree>
    <p:extLst>
      <p:ext uri="{BB962C8B-B14F-4D97-AF65-F5344CB8AC3E}">
        <p14:creationId xmlns:p14="http://schemas.microsoft.com/office/powerpoint/2010/main" val="14875980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762000" y="228600"/>
            <a:ext cx="7848600" cy="95127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800000"/>
              </a:buClr>
              <a:buSzPts val="3600"/>
              <a:buFont typeface="Calibri"/>
              <a:buNone/>
            </a:pPr>
            <a:r>
              <a:rPr lang="en-US" sz="6000" b="1" i="0" u="none" strike="noStrike" cap="none" dirty="0">
                <a:solidFill>
                  <a:schemeClr val="tx1"/>
                </a:solidFill>
                <a:sym typeface="Calibri"/>
              </a:rPr>
              <a:t>Expect Roadblocks</a:t>
            </a:r>
            <a:endParaRPr sz="6000" dirty="0">
              <a:solidFill>
                <a:schemeClr val="tx1"/>
              </a:solidFill>
            </a:endParaRPr>
          </a:p>
        </p:txBody>
      </p:sp>
      <p:pic>
        <p:nvPicPr>
          <p:cNvPr id="195" name="Shape 195" descr="Roadblock_boulder.jpg"/>
          <p:cNvPicPr preferRelativeResize="0"/>
          <p:nvPr/>
        </p:nvPicPr>
        <p:blipFill rotWithShape="1">
          <a:blip r:embed="rId3">
            <a:alphaModFix/>
          </a:blip>
          <a:srcRect/>
          <a:stretch/>
        </p:blipFill>
        <p:spPr>
          <a:xfrm>
            <a:off x="416718" y="3733800"/>
            <a:ext cx="2973388" cy="2057400"/>
          </a:xfrm>
          <a:prstGeom prst="rect">
            <a:avLst/>
          </a:prstGeom>
          <a:noFill/>
          <a:ln>
            <a:noFill/>
          </a:ln>
        </p:spPr>
      </p:pic>
      <p:pic>
        <p:nvPicPr>
          <p:cNvPr id="196" name="Shape 196" descr="roadblock-pigs.jpg"/>
          <p:cNvPicPr preferRelativeResize="0"/>
          <p:nvPr/>
        </p:nvPicPr>
        <p:blipFill rotWithShape="1">
          <a:blip r:embed="rId4">
            <a:alphaModFix/>
          </a:blip>
          <a:srcRect/>
          <a:stretch/>
        </p:blipFill>
        <p:spPr>
          <a:xfrm>
            <a:off x="5529262" y="1293812"/>
            <a:ext cx="3148013" cy="2439988"/>
          </a:xfrm>
          <a:prstGeom prst="rect">
            <a:avLst/>
          </a:prstGeom>
          <a:noFill/>
          <a:ln>
            <a:noFill/>
          </a:ln>
        </p:spPr>
      </p:pic>
      <p:pic>
        <p:nvPicPr>
          <p:cNvPr id="197" name="Shape 197" descr="roadblock-signs.png"/>
          <p:cNvPicPr preferRelativeResize="0"/>
          <p:nvPr/>
        </p:nvPicPr>
        <p:blipFill rotWithShape="1">
          <a:blip r:embed="rId5">
            <a:alphaModFix/>
          </a:blip>
          <a:srcRect/>
          <a:stretch/>
        </p:blipFill>
        <p:spPr>
          <a:xfrm>
            <a:off x="682625" y="1355725"/>
            <a:ext cx="2441575" cy="2273300"/>
          </a:xfrm>
          <a:prstGeom prst="rect">
            <a:avLst/>
          </a:prstGeom>
          <a:noFill/>
          <a:ln>
            <a:noFill/>
          </a:ln>
        </p:spPr>
      </p:pic>
      <p:pic>
        <p:nvPicPr>
          <p:cNvPr id="198" name="Shape 198" descr="Roadblock-whatsinyourway.jpg"/>
          <p:cNvPicPr preferRelativeResize="0"/>
          <p:nvPr/>
        </p:nvPicPr>
        <p:blipFill rotWithShape="1">
          <a:blip r:embed="rId6">
            <a:alphaModFix/>
          </a:blip>
          <a:srcRect/>
          <a:stretch/>
        </p:blipFill>
        <p:spPr>
          <a:xfrm>
            <a:off x="3122177" y="2256503"/>
            <a:ext cx="2286000" cy="2286000"/>
          </a:xfrm>
          <a:prstGeom prst="rect">
            <a:avLst/>
          </a:prstGeom>
          <a:noFill/>
          <a:ln>
            <a:noFill/>
          </a:ln>
        </p:spPr>
      </p:pic>
      <p:pic>
        <p:nvPicPr>
          <p:cNvPr id="199" name="Shape 199" descr="roadblock-signs2.jpg"/>
          <p:cNvPicPr preferRelativeResize="0"/>
          <p:nvPr/>
        </p:nvPicPr>
        <p:blipFill rotWithShape="1">
          <a:blip r:embed="rId7">
            <a:alphaModFix/>
          </a:blip>
          <a:srcRect/>
          <a:stretch/>
        </p:blipFill>
        <p:spPr>
          <a:xfrm>
            <a:off x="5365314" y="3762631"/>
            <a:ext cx="3419475" cy="1920875"/>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Shape 249" descr="pair_share.gif"/>
          <p:cNvPicPr preferRelativeResize="0"/>
          <p:nvPr/>
        </p:nvPicPr>
        <p:blipFill rotWithShape="1">
          <a:blip r:embed="rId3">
            <a:alphaModFix/>
          </a:blip>
          <a:srcRect/>
          <a:stretch/>
        </p:blipFill>
        <p:spPr>
          <a:xfrm>
            <a:off x="2590800" y="2209800"/>
            <a:ext cx="3751263" cy="3390900"/>
          </a:xfrm>
          <a:prstGeom prst="rect">
            <a:avLst/>
          </a:prstGeom>
          <a:noFill/>
          <a:ln>
            <a:noFill/>
          </a:ln>
        </p:spPr>
      </p:pic>
      <p:sp>
        <p:nvSpPr>
          <p:cNvPr id="250" name="Shape 250"/>
          <p:cNvSpPr txBox="1"/>
          <p:nvPr/>
        </p:nvSpPr>
        <p:spPr>
          <a:xfrm>
            <a:off x="609600" y="457200"/>
            <a:ext cx="7924800" cy="14462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C00000"/>
              </a:buClr>
              <a:buSzPts val="4400"/>
              <a:buFont typeface="Arial"/>
              <a:buNone/>
            </a:pPr>
            <a:r>
              <a:rPr lang="en-US" sz="4400" b="0" i="0" u="none" strike="noStrike" cap="none" dirty="0">
                <a:solidFill>
                  <a:srgbClr val="C00000"/>
                </a:solidFill>
                <a:latin typeface="Arial"/>
                <a:ea typeface="Arial"/>
                <a:cs typeface="Arial"/>
                <a:sym typeface="Arial"/>
              </a:rPr>
              <a:t>Share Your Biggest Roadblock…</a:t>
            </a:r>
            <a:endParaRP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501650" y="195262"/>
            <a:ext cx="8229600" cy="153114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5400" b="1" i="0" u="none" strike="noStrike" cap="none" dirty="0">
                <a:solidFill>
                  <a:schemeClr val="dk1"/>
                </a:solidFill>
                <a:latin typeface="Calibri"/>
                <a:ea typeface="Calibri"/>
                <a:cs typeface="Calibri"/>
                <a:sym typeface="Calibri"/>
              </a:rPr>
              <a:t>Do You Have the Life You Truly Desire Now?</a:t>
            </a:r>
            <a:endParaRPr sz="5400" dirty="0"/>
          </a:p>
        </p:txBody>
      </p:sp>
      <p:pic>
        <p:nvPicPr>
          <p:cNvPr id="179" name="Shape 179" descr="beach-legsbeer.jpg"/>
          <p:cNvPicPr preferRelativeResize="0"/>
          <p:nvPr/>
        </p:nvPicPr>
        <p:blipFill rotWithShape="1">
          <a:blip r:embed="rId3">
            <a:alphaModFix/>
          </a:blip>
          <a:srcRect/>
          <a:stretch/>
        </p:blipFill>
        <p:spPr>
          <a:xfrm>
            <a:off x="5638799" y="1726408"/>
            <a:ext cx="2884714" cy="2024402"/>
          </a:xfrm>
          <a:prstGeom prst="rect">
            <a:avLst/>
          </a:prstGeom>
          <a:noFill/>
          <a:ln>
            <a:noFill/>
          </a:ln>
        </p:spPr>
      </p:pic>
      <p:pic>
        <p:nvPicPr>
          <p:cNvPr id="180" name="Shape 180" descr="clipart-moneystacks.jpg"/>
          <p:cNvPicPr preferRelativeResize="0"/>
          <p:nvPr/>
        </p:nvPicPr>
        <p:blipFill rotWithShape="1">
          <a:blip r:embed="rId4">
            <a:alphaModFix/>
          </a:blip>
          <a:srcRect/>
          <a:stretch/>
        </p:blipFill>
        <p:spPr>
          <a:xfrm>
            <a:off x="4096997" y="1899330"/>
            <a:ext cx="1447800" cy="2109788"/>
          </a:xfrm>
          <a:prstGeom prst="rect">
            <a:avLst/>
          </a:prstGeom>
          <a:noFill/>
          <a:ln>
            <a:noFill/>
          </a:ln>
        </p:spPr>
      </p:pic>
      <p:pic>
        <p:nvPicPr>
          <p:cNvPr id="181" name="Shape 181"/>
          <p:cNvPicPr preferRelativeResize="0"/>
          <p:nvPr/>
        </p:nvPicPr>
        <p:blipFill rotWithShape="1">
          <a:blip r:embed="rId5">
            <a:alphaModFix/>
          </a:blip>
          <a:srcRect/>
          <a:stretch/>
        </p:blipFill>
        <p:spPr>
          <a:xfrm>
            <a:off x="730250" y="1899330"/>
            <a:ext cx="3007518" cy="1910329"/>
          </a:xfrm>
          <a:prstGeom prst="rect">
            <a:avLst/>
          </a:prstGeom>
          <a:noFill/>
          <a:ln>
            <a:noFill/>
          </a:ln>
        </p:spPr>
      </p:pic>
      <p:pic>
        <p:nvPicPr>
          <p:cNvPr id="182" name="Shape 182" descr="6figbiz.jpg"/>
          <p:cNvPicPr preferRelativeResize="0"/>
          <p:nvPr/>
        </p:nvPicPr>
        <p:blipFill rotWithShape="1">
          <a:blip r:embed="rId6">
            <a:alphaModFix/>
          </a:blip>
          <a:srcRect/>
          <a:stretch/>
        </p:blipFill>
        <p:spPr>
          <a:xfrm>
            <a:off x="730250" y="3927930"/>
            <a:ext cx="8001000" cy="731838"/>
          </a:xfrm>
          <a:prstGeom prst="rect">
            <a:avLst/>
          </a:prstGeom>
          <a:noFill/>
          <a:ln>
            <a:noFill/>
          </a:ln>
        </p:spPr>
      </p:pic>
      <p:sp>
        <p:nvSpPr>
          <p:cNvPr id="8" name="Shape 177">
            <a:extLst>
              <a:ext uri="{FF2B5EF4-FFF2-40B4-BE49-F238E27FC236}">
                <a16:creationId xmlns:a16="http://schemas.microsoft.com/office/drawing/2014/main" xmlns="" id="{2027E17D-263A-454C-8237-0E49CC4C9F77}"/>
              </a:ext>
            </a:extLst>
          </p:cNvPr>
          <p:cNvSpPr txBox="1">
            <a:spLocks/>
          </p:cNvSpPr>
          <p:nvPr/>
        </p:nvSpPr>
        <p:spPr>
          <a:xfrm>
            <a:off x="615950" y="4679494"/>
            <a:ext cx="8229600" cy="88310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b="1" dirty="0"/>
              <a:t>If not... What’s Missing?</a:t>
            </a:r>
            <a:endParaRPr lang="en-US" dirty="0"/>
          </a:p>
        </p:txBody>
      </p:sp>
    </p:spTree>
    <p:extLst>
      <p:ext uri="{BB962C8B-B14F-4D97-AF65-F5344CB8AC3E}">
        <p14:creationId xmlns:p14="http://schemas.microsoft.com/office/powerpoint/2010/main" val="318729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Shape 219"/>
          <p:cNvPicPr preferRelativeResize="0"/>
          <p:nvPr/>
        </p:nvPicPr>
        <p:blipFill rotWithShape="1">
          <a:blip r:embed="rId3">
            <a:alphaModFix/>
          </a:blip>
          <a:srcRect/>
          <a:stretch/>
        </p:blipFill>
        <p:spPr>
          <a:xfrm>
            <a:off x="762000" y="533400"/>
            <a:ext cx="7620000" cy="508000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560439" y="436921"/>
            <a:ext cx="7944464" cy="63479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700"/>
              <a:buFont typeface="Calibri"/>
              <a:buNone/>
            </a:pPr>
            <a:r>
              <a:rPr lang="en-US" sz="4800" b="1" i="0" u="none" strike="noStrike" cap="none" dirty="0">
                <a:solidFill>
                  <a:schemeClr val="dk1"/>
                </a:solidFill>
                <a:latin typeface="Calibri"/>
                <a:ea typeface="Calibri"/>
                <a:cs typeface="Calibri"/>
                <a:sym typeface="Calibri"/>
              </a:rPr>
              <a:t>My Story….</a:t>
            </a:r>
            <a:endParaRPr sz="4800" dirty="0"/>
          </a:p>
        </p:txBody>
      </p:sp>
      <p:pic>
        <p:nvPicPr>
          <p:cNvPr id="256" name="Shape 256"/>
          <p:cNvPicPr preferRelativeResize="0"/>
          <p:nvPr/>
        </p:nvPicPr>
        <p:blipFill rotWithShape="1">
          <a:blip r:embed="rId3">
            <a:alphaModFix/>
          </a:blip>
          <a:srcRect/>
          <a:stretch/>
        </p:blipFill>
        <p:spPr>
          <a:xfrm>
            <a:off x="1111044" y="1229032"/>
            <a:ext cx="6971071" cy="44540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a:spLocks noGrp="1"/>
          </p:cNvSpPr>
          <p:nvPr>
            <p:ph type="ctrTitle"/>
          </p:nvPr>
        </p:nvSpPr>
        <p:spPr>
          <a:xfrm>
            <a:off x="533400" y="304800"/>
            <a:ext cx="7772400" cy="9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200"/>
              <a:buFont typeface="Calibri"/>
              <a:buNone/>
            </a:pPr>
            <a:r>
              <a:rPr lang="en-US" sz="3200" b="1" i="0" u="none" strike="noStrike" cap="none">
                <a:solidFill>
                  <a:schemeClr val="dk1"/>
                </a:solidFill>
                <a:latin typeface="Calibri"/>
                <a:ea typeface="Calibri"/>
                <a:cs typeface="Calibri"/>
                <a:sym typeface="Calibri"/>
              </a:rPr>
              <a:t>My Journey… Not Always So Easy!</a:t>
            </a:r>
            <a:endParaRPr/>
          </a:p>
        </p:txBody>
      </p:sp>
      <p:sp>
        <p:nvSpPr>
          <p:cNvPr id="361" name="Shape 361"/>
          <p:cNvSpPr txBox="1"/>
          <p:nvPr/>
        </p:nvSpPr>
        <p:spPr>
          <a:xfrm>
            <a:off x="685800" y="1219200"/>
            <a:ext cx="7772400" cy="37544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800000"/>
              </a:buClr>
              <a:buSzPts val="2400"/>
              <a:buFont typeface="Arial"/>
              <a:buNone/>
            </a:pPr>
            <a:r>
              <a:rPr lang="en-US" sz="2400" b="1" i="0" u="none" strike="noStrike" cap="none">
                <a:solidFill>
                  <a:srgbClr val="800000"/>
                </a:solidFill>
                <a:latin typeface="Arial"/>
                <a:ea typeface="Arial"/>
                <a:cs typeface="Arial"/>
                <a:sym typeface="Arial"/>
              </a:rPr>
              <a:t>I used to be where many of you are today:</a:t>
            </a:r>
            <a:endParaRPr/>
          </a:p>
          <a:p>
            <a:pPr marL="0" marR="0" lvl="0" indent="0" algn="l" rtl="0">
              <a:spcBef>
                <a:spcPts val="0"/>
              </a:spcBef>
              <a:spcAft>
                <a:spcPts val="0"/>
              </a:spcAft>
              <a:buClr>
                <a:schemeClr val="dk1"/>
              </a:buClr>
              <a:buSzPts val="1600"/>
              <a:buFont typeface="Arial"/>
              <a:buNone/>
            </a:pPr>
            <a:endParaRPr sz="1600" b="1" i="0" u="none" strike="noStrike" cap="none">
              <a:solidFill>
                <a:schemeClr val="dk2"/>
              </a:solidFill>
              <a:latin typeface="Arial"/>
              <a:ea typeface="Arial"/>
              <a:cs typeface="Arial"/>
              <a:sym typeface="Arial"/>
            </a:endParaRPr>
          </a:p>
          <a:p>
            <a:pPr marL="457200" marR="0" lvl="1" indent="0" algn="l" rtl="0">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  </a:t>
            </a:r>
            <a:r>
              <a:rPr lang="en-US" sz="1600" b="1" i="0" u="none" strike="noStrike" cap="none">
                <a:solidFill>
                  <a:schemeClr val="dk1"/>
                </a:solidFill>
                <a:latin typeface="Arial"/>
                <a:ea typeface="Arial"/>
                <a:cs typeface="Arial"/>
                <a:sym typeface="Arial"/>
              </a:rPr>
              <a:t>In a job I hated</a:t>
            </a:r>
            <a:endParaRPr/>
          </a:p>
          <a:p>
            <a:pPr marL="457200" marR="0" lvl="1" indent="0" algn="l" rtl="0">
              <a:spcBef>
                <a:spcPts val="1200"/>
              </a:spcBef>
              <a:spcAft>
                <a:spcPts val="0"/>
              </a:spcAft>
              <a:buClr>
                <a:schemeClr val="dk1"/>
              </a:buClr>
              <a:buSzPts val="1600"/>
              <a:buFont typeface="Arial"/>
              <a:buChar char="•"/>
            </a:pPr>
            <a:r>
              <a:rPr lang="en-US" sz="1600" b="1" i="0" u="none" strike="noStrike" cap="none">
                <a:solidFill>
                  <a:schemeClr val="dk1"/>
                </a:solidFill>
                <a:latin typeface="Arial"/>
                <a:ea typeface="Arial"/>
                <a:cs typeface="Arial"/>
                <a:sym typeface="Arial"/>
              </a:rPr>
              <a:t>  In unsupportive marriage</a:t>
            </a:r>
            <a:endParaRPr/>
          </a:p>
          <a:p>
            <a:pPr marL="457200" marR="0" lvl="1" indent="0" algn="l" rtl="0">
              <a:spcBef>
                <a:spcPts val="1200"/>
              </a:spcBef>
              <a:spcAft>
                <a:spcPts val="0"/>
              </a:spcAft>
              <a:buClr>
                <a:schemeClr val="dk1"/>
              </a:buClr>
              <a:buSzPts val="1600"/>
              <a:buFont typeface="Arial"/>
              <a:buChar char="•"/>
            </a:pPr>
            <a:r>
              <a:rPr lang="en-US" sz="1600" b="1" i="0" u="none" strike="noStrike" cap="none">
                <a:solidFill>
                  <a:schemeClr val="dk1"/>
                </a:solidFill>
                <a:latin typeface="Arial"/>
                <a:ea typeface="Arial"/>
                <a:cs typeface="Arial"/>
                <a:sym typeface="Arial"/>
              </a:rPr>
              <a:t>  Quit my job to start something on my own</a:t>
            </a:r>
            <a:endParaRPr/>
          </a:p>
          <a:p>
            <a:pPr marL="457200" marR="0" lvl="1" indent="0" algn="l" rtl="0">
              <a:spcBef>
                <a:spcPts val="1200"/>
              </a:spcBef>
              <a:spcAft>
                <a:spcPts val="0"/>
              </a:spcAft>
              <a:buClr>
                <a:schemeClr val="dk1"/>
              </a:buClr>
              <a:buSzPts val="1600"/>
              <a:buFont typeface="Arial"/>
              <a:buChar char="•"/>
            </a:pPr>
            <a:r>
              <a:rPr lang="en-US" sz="1600" b="1" i="0" u="none" strike="noStrike" cap="none">
                <a:solidFill>
                  <a:schemeClr val="dk1"/>
                </a:solidFill>
                <a:latin typeface="Arial"/>
                <a:ea typeface="Arial"/>
                <a:cs typeface="Arial"/>
                <a:sym typeface="Arial"/>
              </a:rPr>
              <a:t>  Wasted money and time with the wrong things/people</a:t>
            </a:r>
            <a:endParaRPr/>
          </a:p>
          <a:p>
            <a:pPr marL="457200" marR="0" lvl="1" indent="0" algn="l" rtl="0">
              <a:spcBef>
                <a:spcPts val="1200"/>
              </a:spcBef>
              <a:spcAft>
                <a:spcPts val="0"/>
              </a:spcAft>
              <a:buClr>
                <a:schemeClr val="dk1"/>
              </a:buClr>
              <a:buSzPts val="1600"/>
              <a:buFont typeface="Arial"/>
              <a:buChar char="•"/>
            </a:pPr>
            <a:r>
              <a:rPr lang="en-US" sz="1600" b="1" i="0" u="none" strike="noStrike" cap="none">
                <a:solidFill>
                  <a:schemeClr val="dk1"/>
                </a:solidFill>
                <a:latin typeface="Arial"/>
                <a:ea typeface="Arial"/>
                <a:cs typeface="Arial"/>
                <a:sym typeface="Arial"/>
              </a:rPr>
              <a:t>  Trading hour for dollar at first, thinking I could only charge so much</a:t>
            </a:r>
            <a:endParaRPr/>
          </a:p>
          <a:p>
            <a:pPr marL="457200" marR="0" lvl="1" indent="0" algn="l" rtl="0">
              <a:spcBef>
                <a:spcPts val="1200"/>
              </a:spcBef>
              <a:spcAft>
                <a:spcPts val="0"/>
              </a:spcAft>
              <a:buClr>
                <a:schemeClr val="dk1"/>
              </a:buClr>
              <a:buSzPts val="1600"/>
              <a:buFont typeface="Arial"/>
              <a:buChar char="•"/>
            </a:pPr>
            <a:r>
              <a:rPr lang="en-US" sz="1600" b="1" i="0" u="none" strike="noStrike" cap="none">
                <a:solidFill>
                  <a:schemeClr val="dk1"/>
                </a:solidFill>
                <a:latin typeface="Arial"/>
                <a:ea typeface="Arial"/>
                <a:cs typeface="Arial"/>
                <a:sym typeface="Arial"/>
              </a:rPr>
              <a:t>  Working way too hard and too many hours, burned out</a:t>
            </a:r>
            <a:endParaRPr/>
          </a:p>
          <a:p>
            <a:pPr marL="457200" marR="0" lvl="1" indent="0" algn="l" rtl="0">
              <a:spcBef>
                <a:spcPts val="1200"/>
              </a:spcBef>
              <a:spcAft>
                <a:spcPts val="0"/>
              </a:spcAft>
              <a:buClr>
                <a:schemeClr val="dk1"/>
              </a:buClr>
              <a:buSzPts val="1600"/>
              <a:buFont typeface="Arial"/>
              <a:buChar char="•"/>
            </a:pPr>
            <a:r>
              <a:rPr lang="en-US" sz="1600" b="1" i="0" u="none" strike="noStrike" cap="none">
                <a:solidFill>
                  <a:schemeClr val="dk1"/>
                </a:solidFill>
                <a:latin typeface="Arial"/>
                <a:ea typeface="Arial"/>
                <a:cs typeface="Arial"/>
                <a:sym typeface="Arial"/>
              </a:rPr>
              <a:t>  Not having balance in my life</a:t>
            </a:r>
            <a:endParaRPr/>
          </a:p>
          <a:p>
            <a:pPr marL="457200" marR="0" lvl="1" indent="0" algn="l" rtl="0">
              <a:spcBef>
                <a:spcPts val="1200"/>
              </a:spcBef>
              <a:spcAft>
                <a:spcPts val="0"/>
              </a:spcAft>
              <a:buClr>
                <a:schemeClr val="dk1"/>
              </a:buClr>
              <a:buSzPts val="1600"/>
              <a:buFont typeface="Arial"/>
              <a:buChar char="•"/>
            </a:pPr>
            <a:r>
              <a:rPr lang="en-US" sz="1600" b="1" i="0" u="none" strike="noStrike" cap="none">
                <a:solidFill>
                  <a:schemeClr val="dk1"/>
                </a:solidFill>
                <a:latin typeface="Arial"/>
                <a:ea typeface="Arial"/>
                <a:cs typeface="Arial"/>
                <a:sym typeface="Arial"/>
              </a:rPr>
              <a:t>  Thinking that “I’m smart, I can figure it out on my own”</a:t>
            </a:r>
            <a:endParaRPr/>
          </a:p>
        </p:txBody>
      </p:sp>
      <p:sp>
        <p:nvSpPr>
          <p:cNvPr id="362" name="Shape 362"/>
          <p:cNvSpPr txBox="1"/>
          <p:nvPr/>
        </p:nvSpPr>
        <p:spPr>
          <a:xfrm>
            <a:off x="685800" y="5181600"/>
            <a:ext cx="7924800" cy="8302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800000"/>
              </a:buClr>
              <a:buSzPts val="2400"/>
              <a:buFont typeface="Arial"/>
              <a:buNone/>
            </a:pPr>
            <a:r>
              <a:rPr lang="en-US" sz="2400" b="1" i="0" u="none" strike="noStrike" cap="none" dirty="0">
                <a:solidFill>
                  <a:srgbClr val="800000"/>
                </a:solidFill>
                <a:latin typeface="Arial"/>
                <a:ea typeface="Arial"/>
                <a:cs typeface="Arial"/>
                <a:sym typeface="Arial"/>
              </a:rPr>
              <a:t>I had NO idea I could do what I’m doing now!</a:t>
            </a:r>
            <a:endParaRP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Shape 261"/>
          <p:cNvPicPr preferRelativeResize="0"/>
          <p:nvPr/>
        </p:nvPicPr>
        <p:blipFill rotWithShape="1">
          <a:blip r:embed="rId3">
            <a:alphaModFix/>
          </a:blip>
          <a:srcRect/>
          <a:stretch/>
        </p:blipFill>
        <p:spPr>
          <a:xfrm>
            <a:off x="3844413" y="1401365"/>
            <a:ext cx="4454129" cy="2471738"/>
          </a:xfrm>
          <a:prstGeom prst="rect">
            <a:avLst/>
          </a:prstGeom>
          <a:noFill/>
          <a:ln>
            <a:noFill/>
          </a:ln>
        </p:spPr>
      </p:pic>
      <p:sp>
        <p:nvSpPr>
          <p:cNvPr id="262" name="Shape 262"/>
          <p:cNvSpPr txBox="1"/>
          <p:nvPr/>
        </p:nvSpPr>
        <p:spPr>
          <a:xfrm>
            <a:off x="1569781" y="279797"/>
            <a:ext cx="61722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b="1" i="0" u="none" strike="noStrike" cap="none" dirty="0">
                <a:solidFill>
                  <a:schemeClr val="tx1"/>
                </a:solidFill>
                <a:latin typeface="Calibri"/>
                <a:ea typeface="Calibri"/>
                <a:cs typeface="Calibri"/>
                <a:sym typeface="Calibri"/>
              </a:rPr>
              <a:t>To this….</a:t>
            </a:r>
            <a:endParaRPr sz="6000" dirty="0">
              <a:solidFill>
                <a:schemeClr val="tx1"/>
              </a:solidFill>
            </a:endParaRPr>
          </a:p>
        </p:txBody>
      </p:sp>
      <p:pic>
        <p:nvPicPr>
          <p:cNvPr id="263" name="Shape 263"/>
          <p:cNvPicPr preferRelativeResize="0"/>
          <p:nvPr/>
        </p:nvPicPr>
        <p:blipFill rotWithShape="1">
          <a:blip r:embed="rId4">
            <a:alphaModFix/>
          </a:blip>
          <a:srcRect/>
          <a:stretch/>
        </p:blipFill>
        <p:spPr>
          <a:xfrm>
            <a:off x="420291" y="1401365"/>
            <a:ext cx="3424122" cy="2374221"/>
          </a:xfrm>
          <a:prstGeom prst="rect">
            <a:avLst/>
          </a:prstGeom>
          <a:noFill/>
          <a:ln>
            <a:noFill/>
          </a:ln>
        </p:spPr>
      </p:pic>
      <p:pic>
        <p:nvPicPr>
          <p:cNvPr id="264" name="Shape 264" descr="LBMMApr2015-GroupSelfie.jpg"/>
          <p:cNvPicPr preferRelativeResize="0"/>
          <p:nvPr/>
        </p:nvPicPr>
        <p:blipFill rotWithShape="1">
          <a:blip r:embed="rId5">
            <a:alphaModFix/>
          </a:blip>
          <a:srcRect/>
          <a:stretch/>
        </p:blipFill>
        <p:spPr>
          <a:xfrm>
            <a:off x="420291" y="3744592"/>
            <a:ext cx="3571875" cy="2008584"/>
          </a:xfrm>
          <a:prstGeom prst="rect">
            <a:avLst/>
          </a:prstGeom>
          <a:noFill/>
          <a:ln>
            <a:noFill/>
          </a:ln>
        </p:spPr>
      </p:pic>
      <p:pic>
        <p:nvPicPr>
          <p:cNvPr id="6" name="Shape 343" descr="KatandJason-kissingduringphotos.jpg">
            <a:extLst>
              <a:ext uri="{FF2B5EF4-FFF2-40B4-BE49-F238E27FC236}">
                <a16:creationId xmlns:a16="http://schemas.microsoft.com/office/drawing/2014/main" xmlns="" id="{D28F5425-2915-9043-B04F-2E83FD288838}"/>
              </a:ext>
            </a:extLst>
          </p:cNvPr>
          <p:cNvPicPr preferRelativeResize="0"/>
          <p:nvPr/>
        </p:nvPicPr>
        <p:blipFill rotWithShape="1">
          <a:blip r:embed="rId6">
            <a:alphaModFix/>
          </a:blip>
          <a:srcRect/>
          <a:stretch/>
        </p:blipFill>
        <p:spPr>
          <a:xfrm>
            <a:off x="6020800" y="2707538"/>
            <a:ext cx="2277742" cy="3045638"/>
          </a:xfrm>
          <a:prstGeom prst="rect">
            <a:avLst/>
          </a:prstGeom>
          <a:noFill/>
          <a:ln>
            <a:noFill/>
          </a:ln>
        </p:spPr>
      </p:pic>
      <p:pic>
        <p:nvPicPr>
          <p:cNvPr id="7" name="Shape 287">
            <a:extLst>
              <a:ext uri="{FF2B5EF4-FFF2-40B4-BE49-F238E27FC236}">
                <a16:creationId xmlns:a16="http://schemas.microsoft.com/office/drawing/2014/main" xmlns="" id="{9E094CA4-792B-6E47-BE86-4FAB16D8B1B4}"/>
              </a:ext>
            </a:extLst>
          </p:cNvPr>
          <p:cNvPicPr preferRelativeResize="0"/>
          <p:nvPr/>
        </p:nvPicPr>
        <p:blipFill rotWithShape="1">
          <a:blip r:embed="rId7">
            <a:alphaModFix/>
          </a:blip>
          <a:srcRect/>
          <a:stretch/>
        </p:blipFill>
        <p:spPr>
          <a:xfrm>
            <a:off x="3960928" y="4288750"/>
            <a:ext cx="2207625" cy="1472299"/>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Shape 303" descr="KatonStage1.jpg"/>
          <p:cNvPicPr preferRelativeResize="0"/>
          <p:nvPr/>
        </p:nvPicPr>
        <p:blipFill rotWithShape="1">
          <a:blip r:embed="rId3">
            <a:alphaModFix/>
          </a:blip>
          <a:srcRect/>
          <a:stretch/>
        </p:blipFill>
        <p:spPr>
          <a:xfrm>
            <a:off x="5208816" y="3391609"/>
            <a:ext cx="3709477" cy="2321748"/>
          </a:xfrm>
          <a:prstGeom prst="rect">
            <a:avLst/>
          </a:prstGeom>
          <a:noFill/>
          <a:ln>
            <a:noFill/>
          </a:ln>
        </p:spPr>
      </p:pic>
      <p:pic>
        <p:nvPicPr>
          <p:cNvPr id="305" name="Shape 305"/>
          <p:cNvPicPr preferRelativeResize="0"/>
          <p:nvPr/>
        </p:nvPicPr>
        <p:blipFill rotWithShape="1">
          <a:blip r:embed="rId4">
            <a:alphaModFix/>
          </a:blip>
          <a:srcRect/>
          <a:stretch/>
        </p:blipFill>
        <p:spPr>
          <a:xfrm>
            <a:off x="673894" y="3603171"/>
            <a:ext cx="1895475" cy="2813957"/>
          </a:xfrm>
          <a:prstGeom prst="rect">
            <a:avLst/>
          </a:prstGeom>
          <a:noFill/>
          <a:ln>
            <a:noFill/>
          </a:ln>
        </p:spPr>
      </p:pic>
      <p:sp>
        <p:nvSpPr>
          <p:cNvPr id="306" name="Shape 306"/>
          <p:cNvSpPr txBox="1"/>
          <p:nvPr/>
        </p:nvSpPr>
        <p:spPr>
          <a:xfrm>
            <a:off x="3891984" y="1084488"/>
            <a:ext cx="4386263" cy="1200329"/>
          </a:xfrm>
          <a:prstGeom prst="rect">
            <a:avLst/>
          </a:prstGeom>
          <a:noFill/>
          <a:ln>
            <a:noFill/>
          </a:ln>
        </p:spPr>
        <p:txBody>
          <a:bodyPr spcFirstLastPara="1" wrap="square" lIns="91425" tIns="45700" rIns="91425" bIns="45700" anchor="t" anchorCtr="0">
            <a:noAutofit/>
          </a:bodyPr>
          <a:lstStyle/>
          <a:p>
            <a:pPr marL="571500" marR="0" lvl="0" indent="-571500" algn="l" rtl="0">
              <a:spcBef>
                <a:spcPts val="0"/>
              </a:spcBef>
              <a:spcAft>
                <a:spcPts val="0"/>
              </a:spcAft>
              <a:buClr>
                <a:schemeClr val="dk1"/>
              </a:buClr>
              <a:buSzPts val="2400"/>
              <a:buFont typeface="Arial"/>
              <a:buChar char="•"/>
            </a:pPr>
            <a:r>
              <a:rPr lang="en-US" sz="2400" b="1" i="0" u="none" strike="noStrike" cap="none" dirty="0">
                <a:solidFill>
                  <a:schemeClr val="dk1"/>
                </a:solidFill>
                <a:latin typeface="Arial"/>
                <a:ea typeface="Arial"/>
                <a:cs typeface="Arial"/>
                <a:sym typeface="Arial"/>
              </a:rPr>
              <a:t>60+ speaking gigs/year</a:t>
            </a:r>
            <a:endParaRPr dirty="0"/>
          </a:p>
          <a:p>
            <a:pPr marL="571500" marR="0" lvl="0" indent="-571500" algn="l" rtl="0">
              <a:spcBef>
                <a:spcPts val="0"/>
              </a:spcBef>
              <a:spcAft>
                <a:spcPts val="0"/>
              </a:spcAft>
              <a:buClr>
                <a:schemeClr val="dk1"/>
              </a:buClr>
              <a:buSzPts val="2400"/>
              <a:buFont typeface="Arial"/>
              <a:buChar char="•"/>
            </a:pPr>
            <a:r>
              <a:rPr lang="en-US" sz="2400" b="1" i="0" u="none" strike="noStrike" cap="none" dirty="0">
                <a:solidFill>
                  <a:schemeClr val="dk1"/>
                </a:solidFill>
                <a:latin typeface="Arial"/>
                <a:ea typeface="Arial"/>
                <a:cs typeface="Arial"/>
                <a:sym typeface="Arial"/>
              </a:rPr>
              <a:t>Sold $100K multiple times @ weekend events</a:t>
            </a:r>
            <a:endParaRPr dirty="0"/>
          </a:p>
        </p:txBody>
      </p:sp>
      <p:sp>
        <p:nvSpPr>
          <p:cNvPr id="307" name="Shape 307"/>
          <p:cNvSpPr txBox="1"/>
          <p:nvPr/>
        </p:nvSpPr>
        <p:spPr>
          <a:xfrm>
            <a:off x="3891984" y="2179294"/>
            <a:ext cx="3967502" cy="461665"/>
          </a:xfrm>
          <a:prstGeom prst="rect">
            <a:avLst/>
          </a:prstGeom>
          <a:noFill/>
          <a:ln>
            <a:noFill/>
          </a:ln>
        </p:spPr>
        <p:txBody>
          <a:bodyPr spcFirstLastPara="1" wrap="square" lIns="91425" tIns="45700" rIns="91425" bIns="45700" anchor="t" anchorCtr="0">
            <a:noAutofit/>
          </a:bodyPr>
          <a:lstStyle/>
          <a:p>
            <a:pPr marL="571500" marR="0" lvl="0" indent="-571500" algn="l" rtl="0">
              <a:spcBef>
                <a:spcPts val="0"/>
              </a:spcBef>
              <a:spcAft>
                <a:spcPts val="0"/>
              </a:spcAft>
              <a:buClr>
                <a:schemeClr val="dk1"/>
              </a:buClr>
              <a:buSzPts val="2400"/>
              <a:buFont typeface="Arial"/>
              <a:buChar char="•"/>
            </a:pPr>
            <a:r>
              <a:rPr lang="en-US" sz="2400" b="1" i="0" u="none" strike="noStrike" cap="none" dirty="0">
                <a:solidFill>
                  <a:schemeClr val="dk1"/>
                </a:solidFill>
                <a:latin typeface="Arial"/>
                <a:ea typeface="Arial"/>
                <a:cs typeface="Arial"/>
                <a:sym typeface="Arial"/>
              </a:rPr>
              <a:t>Reg TV Expert</a:t>
            </a:r>
          </a:p>
          <a:p>
            <a:pPr marL="571500" marR="0" lvl="0" indent="-571500" algn="l" rtl="0">
              <a:spcBef>
                <a:spcPts val="0"/>
              </a:spcBef>
              <a:spcAft>
                <a:spcPts val="0"/>
              </a:spcAft>
              <a:buClr>
                <a:schemeClr val="dk1"/>
              </a:buClr>
              <a:buSzPts val="2400"/>
              <a:buFont typeface="Arial"/>
              <a:buChar char="•"/>
            </a:pPr>
            <a:r>
              <a:rPr lang="en-US" sz="2400" b="1" dirty="0">
                <a:solidFill>
                  <a:schemeClr val="dk1"/>
                </a:solidFill>
              </a:rPr>
              <a:t>Awards for business &amp; collaboration</a:t>
            </a:r>
            <a:endParaRPr dirty="0"/>
          </a:p>
        </p:txBody>
      </p:sp>
      <p:sp>
        <p:nvSpPr>
          <p:cNvPr id="308" name="Shape 308"/>
          <p:cNvSpPr txBox="1"/>
          <p:nvPr/>
        </p:nvSpPr>
        <p:spPr>
          <a:xfrm>
            <a:off x="2571070" y="3774365"/>
            <a:ext cx="2643188" cy="1938992"/>
          </a:xfrm>
          <a:prstGeom prst="rect">
            <a:avLst/>
          </a:prstGeom>
          <a:noFill/>
          <a:ln>
            <a:noFill/>
          </a:ln>
        </p:spPr>
        <p:txBody>
          <a:bodyPr spcFirstLastPara="1" wrap="square" lIns="91425" tIns="45700" rIns="91425" bIns="45700" anchor="t" anchorCtr="0">
            <a:noAutofit/>
          </a:bodyPr>
          <a:lstStyle/>
          <a:p>
            <a:pPr marL="571500" marR="0" lvl="0" indent="-571500" algn="l" rtl="0">
              <a:spcBef>
                <a:spcPts val="0"/>
              </a:spcBef>
              <a:spcAft>
                <a:spcPts val="0"/>
              </a:spcAft>
              <a:buClr>
                <a:schemeClr val="dk1"/>
              </a:buClr>
              <a:buSzPts val="2400"/>
              <a:buFont typeface="Arial"/>
              <a:buChar char="•"/>
            </a:pPr>
            <a:r>
              <a:rPr lang="en-US" sz="2400" b="1" i="0" u="none" strike="noStrike" cap="none" dirty="0">
                <a:solidFill>
                  <a:schemeClr val="dk1"/>
                </a:solidFill>
                <a:latin typeface="Arial"/>
                <a:ea typeface="Arial"/>
                <a:cs typeface="Arial"/>
                <a:sym typeface="Arial"/>
              </a:rPr>
              <a:t>Best Selling Author</a:t>
            </a:r>
            <a:endParaRPr dirty="0"/>
          </a:p>
          <a:p>
            <a:pPr marL="571500" marR="0" lvl="0" indent="-571500" algn="l" rtl="0">
              <a:spcBef>
                <a:spcPts val="0"/>
              </a:spcBef>
              <a:spcAft>
                <a:spcPts val="0"/>
              </a:spcAft>
              <a:buClr>
                <a:schemeClr val="dk1"/>
              </a:buClr>
              <a:buSzPts val="2400"/>
              <a:buFont typeface="Arial"/>
              <a:buChar char="•"/>
            </a:pPr>
            <a:r>
              <a:rPr lang="en-US" sz="2400" b="1" i="1" u="sng" strike="noStrike" cap="none" dirty="0">
                <a:solidFill>
                  <a:schemeClr val="dk1"/>
                </a:solidFill>
                <a:latin typeface="Arial"/>
                <a:ea typeface="Arial"/>
                <a:cs typeface="Arial"/>
                <a:sym typeface="Arial"/>
              </a:rPr>
              <a:t>Consistent</a:t>
            </a:r>
            <a:r>
              <a:rPr lang="en-US" sz="2400" b="1" i="0" u="none" strike="noStrike" cap="none" dirty="0">
                <a:solidFill>
                  <a:schemeClr val="dk1"/>
                </a:solidFill>
                <a:latin typeface="Arial"/>
                <a:ea typeface="Arial"/>
                <a:cs typeface="Arial"/>
                <a:sym typeface="Arial"/>
              </a:rPr>
              <a:t> 6+Figures since 2008</a:t>
            </a:r>
            <a:endParaRPr dirty="0"/>
          </a:p>
        </p:txBody>
      </p:sp>
      <p:pic>
        <p:nvPicPr>
          <p:cNvPr id="309" name="Shape 309" descr="LYSCoverImage"/>
          <p:cNvPicPr preferRelativeResize="0"/>
          <p:nvPr/>
        </p:nvPicPr>
        <p:blipFill rotWithShape="1">
          <a:blip r:embed="rId5">
            <a:alphaModFix/>
          </a:blip>
          <a:srcRect/>
          <a:stretch/>
        </p:blipFill>
        <p:spPr>
          <a:xfrm>
            <a:off x="7641770" y="2299810"/>
            <a:ext cx="1293871" cy="1662590"/>
          </a:xfrm>
          <a:prstGeom prst="rect">
            <a:avLst/>
          </a:prstGeom>
          <a:noFill/>
          <a:ln>
            <a:noFill/>
          </a:ln>
        </p:spPr>
      </p:pic>
      <p:sp>
        <p:nvSpPr>
          <p:cNvPr id="2" name="TextBox 1">
            <a:extLst>
              <a:ext uri="{FF2B5EF4-FFF2-40B4-BE49-F238E27FC236}">
                <a16:creationId xmlns:a16="http://schemas.microsoft.com/office/drawing/2014/main" xmlns="" id="{1F6BDF60-C29B-224D-9BCF-686E7C2220F9}"/>
              </a:ext>
            </a:extLst>
          </p:cNvPr>
          <p:cNvSpPr txBox="1"/>
          <p:nvPr/>
        </p:nvSpPr>
        <p:spPr>
          <a:xfrm>
            <a:off x="185057" y="315285"/>
            <a:ext cx="8750585" cy="707886"/>
          </a:xfrm>
          <a:prstGeom prst="rect">
            <a:avLst/>
          </a:prstGeom>
          <a:noFill/>
        </p:spPr>
        <p:txBody>
          <a:bodyPr wrap="square" rtlCol="0">
            <a:spAutoFit/>
          </a:bodyPr>
          <a:lstStyle/>
          <a:p>
            <a:r>
              <a:rPr lang="en-US" sz="4000" b="1" dirty="0">
                <a:solidFill>
                  <a:srgbClr val="C00000"/>
                </a:solidFill>
              </a:rPr>
              <a:t>What I’ve Accomplished Thus Far...</a:t>
            </a:r>
          </a:p>
        </p:txBody>
      </p:sp>
      <p:pic>
        <p:nvPicPr>
          <p:cNvPr id="10" name="Shape 606">
            <a:extLst>
              <a:ext uri="{FF2B5EF4-FFF2-40B4-BE49-F238E27FC236}">
                <a16:creationId xmlns:a16="http://schemas.microsoft.com/office/drawing/2014/main" xmlns="" id="{2467B6AC-0BED-BF40-BF35-E5FC72A6BB09}"/>
              </a:ext>
            </a:extLst>
          </p:cNvPr>
          <p:cNvPicPr preferRelativeResize="0"/>
          <p:nvPr/>
        </p:nvPicPr>
        <p:blipFill rotWithShape="1">
          <a:blip r:embed="rId6">
            <a:alphaModFix/>
          </a:blip>
          <a:srcRect/>
          <a:stretch/>
        </p:blipFill>
        <p:spPr>
          <a:xfrm>
            <a:off x="172611" y="1228170"/>
            <a:ext cx="3719373" cy="2354817"/>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Shape 315" descr="KatandLesBrown1.jpg"/>
          <p:cNvPicPr preferRelativeResize="0"/>
          <p:nvPr/>
        </p:nvPicPr>
        <p:blipFill rotWithShape="1">
          <a:blip r:embed="rId3">
            <a:alphaModFix/>
          </a:blip>
          <a:srcRect/>
          <a:stretch/>
        </p:blipFill>
        <p:spPr>
          <a:xfrm>
            <a:off x="2713799" y="1800264"/>
            <a:ext cx="1812631" cy="2752071"/>
          </a:xfrm>
          <a:prstGeom prst="rect">
            <a:avLst/>
          </a:prstGeom>
          <a:noFill/>
          <a:ln>
            <a:noFill/>
          </a:ln>
        </p:spPr>
      </p:pic>
      <p:sp>
        <p:nvSpPr>
          <p:cNvPr id="316" name="Shape 316"/>
          <p:cNvSpPr txBox="1"/>
          <p:nvPr/>
        </p:nvSpPr>
        <p:spPr>
          <a:xfrm>
            <a:off x="345281" y="246462"/>
            <a:ext cx="8495071" cy="13180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r>
              <a:rPr lang="en-US" sz="4000" b="1" i="0" u="none" strike="noStrike" cap="none" dirty="0">
                <a:solidFill>
                  <a:schemeClr val="dk1"/>
                </a:solidFill>
                <a:latin typeface="Arial"/>
                <a:ea typeface="Arial"/>
                <a:cs typeface="Arial"/>
                <a:sym typeface="Arial"/>
              </a:rPr>
              <a:t>PLUS, I get to hang out with some really cool people!</a:t>
            </a:r>
            <a:endParaRPr sz="4000" dirty="0"/>
          </a:p>
        </p:txBody>
      </p:sp>
      <p:pic>
        <p:nvPicPr>
          <p:cNvPr id="317" name="Shape 317"/>
          <p:cNvPicPr preferRelativeResize="0"/>
          <p:nvPr/>
        </p:nvPicPr>
        <p:blipFill rotWithShape="1">
          <a:blip r:embed="rId4">
            <a:alphaModFix/>
          </a:blip>
          <a:srcRect/>
          <a:stretch/>
        </p:blipFill>
        <p:spPr>
          <a:xfrm>
            <a:off x="345281" y="1026319"/>
            <a:ext cx="1857145" cy="3172055"/>
          </a:xfrm>
          <a:prstGeom prst="rect">
            <a:avLst/>
          </a:prstGeom>
          <a:noFill/>
          <a:ln>
            <a:noFill/>
          </a:ln>
        </p:spPr>
      </p:pic>
      <p:pic>
        <p:nvPicPr>
          <p:cNvPr id="318" name="Shape 318"/>
          <p:cNvPicPr preferRelativeResize="0"/>
          <p:nvPr/>
        </p:nvPicPr>
        <p:blipFill rotWithShape="1">
          <a:blip r:embed="rId5">
            <a:alphaModFix/>
          </a:blip>
          <a:srcRect/>
          <a:stretch/>
        </p:blipFill>
        <p:spPr>
          <a:xfrm>
            <a:off x="530942" y="3384755"/>
            <a:ext cx="2019992" cy="3035710"/>
          </a:xfrm>
          <a:prstGeom prst="rect">
            <a:avLst/>
          </a:prstGeom>
          <a:noFill/>
          <a:ln>
            <a:noFill/>
          </a:ln>
        </p:spPr>
      </p:pic>
      <p:pic>
        <p:nvPicPr>
          <p:cNvPr id="319" name="Shape 319"/>
          <p:cNvPicPr preferRelativeResize="0"/>
          <p:nvPr/>
        </p:nvPicPr>
        <p:blipFill rotWithShape="1">
          <a:blip r:embed="rId6">
            <a:alphaModFix/>
          </a:blip>
          <a:srcRect/>
          <a:stretch/>
        </p:blipFill>
        <p:spPr>
          <a:xfrm>
            <a:off x="6999365" y="2201850"/>
            <a:ext cx="1840987" cy="3363207"/>
          </a:xfrm>
          <a:prstGeom prst="rect">
            <a:avLst/>
          </a:prstGeom>
          <a:noFill/>
          <a:ln>
            <a:noFill/>
          </a:ln>
        </p:spPr>
      </p:pic>
      <p:pic>
        <p:nvPicPr>
          <p:cNvPr id="320" name="Shape 320"/>
          <p:cNvPicPr preferRelativeResize="0"/>
          <p:nvPr/>
        </p:nvPicPr>
        <p:blipFill rotWithShape="1">
          <a:blip r:embed="rId7">
            <a:alphaModFix/>
          </a:blip>
          <a:srcRect/>
          <a:stretch/>
        </p:blipFill>
        <p:spPr>
          <a:xfrm>
            <a:off x="4888468" y="1736527"/>
            <a:ext cx="1878806" cy="1878806"/>
          </a:xfrm>
          <a:prstGeom prst="rect">
            <a:avLst/>
          </a:prstGeom>
          <a:noFill/>
          <a:ln>
            <a:noFill/>
          </a:ln>
        </p:spPr>
      </p:pic>
      <p:pic>
        <p:nvPicPr>
          <p:cNvPr id="3" name="Picture 2">
            <a:extLst>
              <a:ext uri="{FF2B5EF4-FFF2-40B4-BE49-F238E27FC236}">
                <a16:creationId xmlns:a16="http://schemas.microsoft.com/office/drawing/2014/main" xmlns="" id="{83CE98EF-D975-6445-B393-0F2700749CBA}"/>
              </a:ext>
            </a:extLst>
          </p:cNvPr>
          <p:cNvPicPr>
            <a:picLocks noChangeAspect="1"/>
          </p:cNvPicPr>
          <p:nvPr/>
        </p:nvPicPr>
        <p:blipFill>
          <a:blip r:embed="rId8"/>
          <a:stretch>
            <a:fillRect/>
          </a:stretch>
        </p:blipFill>
        <p:spPr>
          <a:xfrm>
            <a:off x="4886976" y="3972232"/>
            <a:ext cx="1751842" cy="16655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896579" y="409268"/>
            <a:ext cx="7372350" cy="1028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800000"/>
              </a:buClr>
              <a:buSzPts val="2700"/>
              <a:buFont typeface="Calibri"/>
              <a:buNone/>
            </a:pPr>
            <a:r>
              <a:rPr lang="en-US" sz="4800" b="1" i="0" u="none" strike="noStrike" cap="none" dirty="0">
                <a:solidFill>
                  <a:schemeClr val="tx1"/>
                </a:solidFill>
                <a:sym typeface="Calibri"/>
              </a:rPr>
              <a:t>Yes… there were a few Roadblocks</a:t>
            </a:r>
            <a:endParaRPr sz="4800" dirty="0">
              <a:solidFill>
                <a:schemeClr val="tx1"/>
              </a:solidFill>
            </a:endParaRPr>
          </a:p>
        </p:txBody>
      </p:sp>
      <p:pic>
        <p:nvPicPr>
          <p:cNvPr id="270" name="Shape 270" descr="Roadblock_boulder.jpg"/>
          <p:cNvPicPr preferRelativeResize="0"/>
          <p:nvPr/>
        </p:nvPicPr>
        <p:blipFill rotWithShape="1">
          <a:blip r:embed="rId3">
            <a:alphaModFix/>
          </a:blip>
          <a:srcRect/>
          <a:stretch/>
        </p:blipFill>
        <p:spPr>
          <a:xfrm>
            <a:off x="530942" y="3886199"/>
            <a:ext cx="3127849" cy="1875503"/>
          </a:xfrm>
          <a:prstGeom prst="rect">
            <a:avLst/>
          </a:prstGeom>
          <a:noFill/>
          <a:ln>
            <a:noFill/>
          </a:ln>
        </p:spPr>
      </p:pic>
      <p:pic>
        <p:nvPicPr>
          <p:cNvPr id="271" name="Shape 271" descr="roadblock-pigs.jpg"/>
          <p:cNvPicPr preferRelativeResize="0"/>
          <p:nvPr/>
        </p:nvPicPr>
        <p:blipFill rotWithShape="1">
          <a:blip r:embed="rId4">
            <a:alphaModFix/>
          </a:blip>
          <a:srcRect/>
          <a:stretch/>
        </p:blipFill>
        <p:spPr>
          <a:xfrm>
            <a:off x="5257800" y="1720646"/>
            <a:ext cx="2898058" cy="2223895"/>
          </a:xfrm>
          <a:prstGeom prst="rect">
            <a:avLst/>
          </a:prstGeom>
          <a:noFill/>
          <a:ln>
            <a:noFill/>
          </a:ln>
        </p:spPr>
      </p:pic>
      <p:pic>
        <p:nvPicPr>
          <p:cNvPr id="272" name="Shape 272" descr="roadblock-signs.png"/>
          <p:cNvPicPr preferRelativeResize="0"/>
          <p:nvPr/>
        </p:nvPicPr>
        <p:blipFill rotWithShape="1">
          <a:blip r:embed="rId5">
            <a:alphaModFix/>
          </a:blip>
          <a:srcRect/>
          <a:stretch/>
        </p:blipFill>
        <p:spPr>
          <a:xfrm>
            <a:off x="1160207" y="1720646"/>
            <a:ext cx="2328326" cy="2098880"/>
          </a:xfrm>
          <a:prstGeom prst="rect">
            <a:avLst/>
          </a:prstGeom>
          <a:noFill/>
          <a:ln>
            <a:noFill/>
          </a:ln>
        </p:spPr>
      </p:pic>
      <p:pic>
        <p:nvPicPr>
          <p:cNvPr id="273" name="Shape 273" descr="Roadblock-whatsinyourway.jpg"/>
          <p:cNvPicPr preferRelativeResize="0"/>
          <p:nvPr/>
        </p:nvPicPr>
        <p:blipFill rotWithShape="1">
          <a:blip r:embed="rId6">
            <a:alphaModFix/>
          </a:blip>
          <a:srcRect/>
          <a:stretch/>
        </p:blipFill>
        <p:spPr>
          <a:xfrm>
            <a:off x="3486150" y="2800350"/>
            <a:ext cx="1714500" cy="1714500"/>
          </a:xfrm>
          <a:prstGeom prst="rect">
            <a:avLst/>
          </a:prstGeom>
          <a:noFill/>
          <a:ln>
            <a:noFill/>
          </a:ln>
        </p:spPr>
      </p:pic>
      <p:pic>
        <p:nvPicPr>
          <p:cNvPr id="274" name="Shape 274" descr="roadblock-signs2.jpg"/>
          <p:cNvPicPr preferRelativeResize="0"/>
          <p:nvPr/>
        </p:nvPicPr>
        <p:blipFill rotWithShape="1">
          <a:blip r:embed="rId7">
            <a:alphaModFix/>
          </a:blip>
          <a:srcRect/>
          <a:stretch/>
        </p:blipFill>
        <p:spPr>
          <a:xfrm>
            <a:off x="5086351" y="4000500"/>
            <a:ext cx="3182578" cy="1761201"/>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Shape 287"/>
          <p:cNvPicPr preferRelativeResize="0"/>
          <p:nvPr/>
        </p:nvPicPr>
        <p:blipFill rotWithShape="1">
          <a:blip r:embed="rId3">
            <a:alphaModFix/>
          </a:blip>
          <a:srcRect/>
          <a:stretch/>
        </p:blipFill>
        <p:spPr>
          <a:xfrm>
            <a:off x="1217804" y="2994422"/>
            <a:ext cx="2207625" cy="1472299"/>
          </a:xfrm>
          <a:prstGeom prst="rect">
            <a:avLst/>
          </a:prstGeom>
          <a:noFill/>
          <a:ln>
            <a:noFill/>
          </a:ln>
        </p:spPr>
      </p:pic>
      <p:sp>
        <p:nvSpPr>
          <p:cNvPr id="288" name="Shape 288"/>
          <p:cNvSpPr txBox="1"/>
          <p:nvPr/>
        </p:nvSpPr>
        <p:spPr>
          <a:xfrm>
            <a:off x="5772150" y="3086100"/>
            <a:ext cx="2400300" cy="6286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1" i="0" u="none" strike="noStrike" cap="none">
              <a:solidFill>
                <a:schemeClr val="dk2"/>
              </a:solidFill>
              <a:latin typeface="Arial"/>
              <a:ea typeface="Arial"/>
              <a:cs typeface="Arial"/>
              <a:sym typeface="Arial"/>
            </a:endParaRPr>
          </a:p>
        </p:txBody>
      </p:sp>
      <p:sp>
        <p:nvSpPr>
          <p:cNvPr id="289" name="Shape 289"/>
          <p:cNvSpPr txBox="1"/>
          <p:nvPr/>
        </p:nvSpPr>
        <p:spPr>
          <a:xfrm>
            <a:off x="228600" y="341589"/>
            <a:ext cx="6072188" cy="5078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700"/>
              <a:buFont typeface="Arial"/>
              <a:buNone/>
            </a:pPr>
            <a:r>
              <a:rPr lang="en-US" sz="3200" b="1" i="0" strike="noStrike" cap="none" dirty="0">
                <a:solidFill>
                  <a:schemeClr val="dk1"/>
                </a:solidFill>
                <a:latin typeface="Arial"/>
                <a:ea typeface="Arial"/>
                <a:cs typeface="Arial"/>
                <a:sym typeface="Arial"/>
              </a:rPr>
              <a:t>Design the Life </a:t>
            </a:r>
            <a:r>
              <a:rPr lang="en-US" sz="3200" b="1" i="1" strike="noStrike" cap="none" dirty="0">
                <a:solidFill>
                  <a:schemeClr val="dk1"/>
                </a:solidFill>
                <a:latin typeface="Arial"/>
                <a:ea typeface="Arial"/>
                <a:cs typeface="Arial"/>
                <a:sym typeface="Arial"/>
              </a:rPr>
              <a:t>YOU</a:t>
            </a:r>
            <a:r>
              <a:rPr lang="en-US" sz="3200" b="1" i="0" strike="noStrike" cap="none" dirty="0">
                <a:solidFill>
                  <a:schemeClr val="dk1"/>
                </a:solidFill>
                <a:latin typeface="Arial"/>
                <a:ea typeface="Arial"/>
                <a:cs typeface="Arial"/>
                <a:sym typeface="Arial"/>
              </a:rPr>
              <a:t> Want!</a:t>
            </a:r>
            <a:endParaRPr sz="3200" dirty="0"/>
          </a:p>
        </p:txBody>
      </p:sp>
      <p:pic>
        <p:nvPicPr>
          <p:cNvPr id="290" name="Shape 290" descr="IMG955983.jpg"/>
          <p:cNvPicPr preferRelativeResize="0"/>
          <p:nvPr/>
        </p:nvPicPr>
        <p:blipFill rotWithShape="1">
          <a:blip r:embed="rId4">
            <a:alphaModFix/>
          </a:blip>
          <a:srcRect/>
          <a:stretch/>
        </p:blipFill>
        <p:spPr>
          <a:xfrm>
            <a:off x="542597" y="1203722"/>
            <a:ext cx="1457325" cy="1944291"/>
          </a:xfrm>
          <a:prstGeom prst="rect">
            <a:avLst/>
          </a:prstGeom>
          <a:noFill/>
          <a:ln>
            <a:noFill/>
          </a:ln>
        </p:spPr>
      </p:pic>
      <p:pic>
        <p:nvPicPr>
          <p:cNvPr id="291" name="Shape 291"/>
          <p:cNvPicPr preferRelativeResize="0"/>
          <p:nvPr/>
        </p:nvPicPr>
        <p:blipFill rotWithShape="1">
          <a:blip r:embed="rId5">
            <a:alphaModFix/>
          </a:blip>
          <a:srcRect/>
          <a:stretch/>
        </p:blipFill>
        <p:spPr>
          <a:xfrm>
            <a:off x="3374232" y="1037033"/>
            <a:ext cx="2857500" cy="1585913"/>
          </a:xfrm>
          <a:prstGeom prst="rect">
            <a:avLst/>
          </a:prstGeom>
          <a:noFill/>
          <a:ln>
            <a:noFill/>
          </a:ln>
        </p:spPr>
      </p:pic>
      <p:pic>
        <p:nvPicPr>
          <p:cNvPr id="292" name="Shape 292"/>
          <p:cNvPicPr preferRelativeResize="0"/>
          <p:nvPr/>
        </p:nvPicPr>
        <p:blipFill rotWithShape="1">
          <a:blip r:embed="rId6">
            <a:alphaModFix/>
          </a:blip>
          <a:srcRect/>
          <a:stretch/>
        </p:blipFill>
        <p:spPr>
          <a:xfrm>
            <a:off x="3420665" y="3979068"/>
            <a:ext cx="2243137" cy="1682353"/>
          </a:xfrm>
          <a:prstGeom prst="rect">
            <a:avLst/>
          </a:prstGeom>
          <a:noFill/>
          <a:ln>
            <a:noFill/>
          </a:ln>
        </p:spPr>
      </p:pic>
      <p:pic>
        <p:nvPicPr>
          <p:cNvPr id="293" name="Shape 293"/>
          <p:cNvPicPr preferRelativeResize="0"/>
          <p:nvPr/>
        </p:nvPicPr>
        <p:blipFill rotWithShape="1">
          <a:blip r:embed="rId7">
            <a:alphaModFix/>
          </a:blip>
          <a:srcRect/>
          <a:stretch/>
        </p:blipFill>
        <p:spPr>
          <a:xfrm>
            <a:off x="6913570" y="2009271"/>
            <a:ext cx="1521024" cy="2704044"/>
          </a:xfrm>
          <a:prstGeom prst="rect">
            <a:avLst/>
          </a:prstGeom>
          <a:noFill/>
          <a:ln>
            <a:noFill/>
          </a:ln>
        </p:spPr>
      </p:pic>
      <p:pic>
        <p:nvPicPr>
          <p:cNvPr id="294" name="Shape 294"/>
          <p:cNvPicPr preferRelativeResize="0"/>
          <p:nvPr/>
        </p:nvPicPr>
        <p:blipFill rotWithShape="1">
          <a:blip r:embed="rId8">
            <a:alphaModFix/>
          </a:blip>
          <a:srcRect/>
          <a:stretch/>
        </p:blipFill>
        <p:spPr>
          <a:xfrm>
            <a:off x="666750" y="4466722"/>
            <a:ext cx="2121694" cy="1652588"/>
          </a:xfrm>
          <a:prstGeom prst="rect">
            <a:avLst/>
          </a:prstGeom>
          <a:noFill/>
          <a:ln>
            <a:noFill/>
          </a:ln>
        </p:spPr>
      </p:pic>
      <p:pic>
        <p:nvPicPr>
          <p:cNvPr id="295" name="Shape 295"/>
          <p:cNvPicPr preferRelativeResize="0"/>
          <p:nvPr/>
        </p:nvPicPr>
        <p:blipFill rotWithShape="1">
          <a:blip r:embed="rId9">
            <a:alphaModFix/>
          </a:blip>
          <a:srcRect/>
          <a:stretch/>
        </p:blipFill>
        <p:spPr>
          <a:xfrm>
            <a:off x="6300788" y="4466721"/>
            <a:ext cx="2607891" cy="1469827"/>
          </a:xfrm>
          <a:prstGeom prst="rect">
            <a:avLst/>
          </a:prstGeom>
          <a:noFill/>
          <a:ln>
            <a:noFill/>
          </a:ln>
        </p:spPr>
      </p:pic>
      <p:pic>
        <p:nvPicPr>
          <p:cNvPr id="296" name="Shape 296"/>
          <p:cNvPicPr preferRelativeResize="0"/>
          <p:nvPr/>
        </p:nvPicPr>
        <p:blipFill rotWithShape="1">
          <a:blip r:embed="rId10">
            <a:alphaModFix/>
          </a:blip>
          <a:srcRect/>
          <a:stretch/>
        </p:blipFill>
        <p:spPr>
          <a:xfrm>
            <a:off x="3563934" y="2622947"/>
            <a:ext cx="2736854" cy="1539480"/>
          </a:xfrm>
          <a:prstGeom prst="rect">
            <a:avLst/>
          </a:prstGeom>
          <a:noFill/>
          <a:ln>
            <a:noFill/>
          </a:ln>
        </p:spPr>
      </p:pic>
      <p:pic>
        <p:nvPicPr>
          <p:cNvPr id="297" name="Shape 297"/>
          <p:cNvPicPr preferRelativeResize="0"/>
          <p:nvPr/>
        </p:nvPicPr>
        <p:blipFill rotWithShape="1">
          <a:blip r:embed="rId11">
            <a:alphaModFix/>
          </a:blip>
          <a:srcRect/>
          <a:stretch/>
        </p:blipFill>
        <p:spPr>
          <a:xfrm>
            <a:off x="6300788" y="482373"/>
            <a:ext cx="2370164" cy="17709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fade">
                                      <p:cBhvr>
                                        <p:cTn id="7" dur="500"/>
                                        <p:tgtEl>
                                          <p:spTgt spid="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4"/>
                                        </p:tgtEl>
                                        <p:attrNameLst>
                                          <p:attrName>style.visibility</p:attrName>
                                        </p:attrNameLst>
                                      </p:cBhvr>
                                      <p:to>
                                        <p:strVal val="visible"/>
                                      </p:to>
                                    </p:set>
                                    <p:animEffect transition="in" filter="fade">
                                      <p:cBhvr>
                                        <p:cTn id="12" dur="500"/>
                                        <p:tgtEl>
                                          <p:spTgt spid="2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7"/>
                                        </p:tgtEl>
                                        <p:attrNameLst>
                                          <p:attrName>style.visibility</p:attrName>
                                        </p:attrNameLst>
                                      </p:cBhvr>
                                      <p:to>
                                        <p:strVal val="visible"/>
                                      </p:to>
                                    </p:set>
                                    <p:animEffect transition="in" filter="fade">
                                      <p:cBhvr>
                                        <p:cTn id="17" dur="500"/>
                                        <p:tgtEl>
                                          <p:spTgt spid="2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2"/>
                                        </p:tgtEl>
                                        <p:attrNameLst>
                                          <p:attrName>style.visibility</p:attrName>
                                        </p:attrNameLst>
                                      </p:cBhvr>
                                      <p:to>
                                        <p:strVal val="visible"/>
                                      </p:to>
                                    </p:set>
                                    <p:animEffect transition="in" filter="fade">
                                      <p:cBhvr>
                                        <p:cTn id="22" dur="500"/>
                                        <p:tgtEl>
                                          <p:spTgt spid="2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1"/>
                                        </p:tgtEl>
                                        <p:attrNameLst>
                                          <p:attrName>style.visibility</p:attrName>
                                        </p:attrNameLst>
                                      </p:cBhvr>
                                      <p:to>
                                        <p:strVal val="visible"/>
                                      </p:to>
                                    </p:set>
                                    <p:animEffect transition="in" filter="fade">
                                      <p:cBhvr>
                                        <p:cTn id="27" dur="500"/>
                                        <p:tgtEl>
                                          <p:spTgt spid="29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6"/>
                                        </p:tgtEl>
                                        <p:attrNameLst>
                                          <p:attrName>style.visibility</p:attrName>
                                        </p:attrNameLst>
                                      </p:cBhvr>
                                      <p:to>
                                        <p:strVal val="visible"/>
                                      </p:to>
                                    </p:set>
                                    <p:animEffect transition="in" filter="fade">
                                      <p:cBhvr>
                                        <p:cTn id="32" dur="500"/>
                                        <p:tgtEl>
                                          <p:spTgt spid="29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3"/>
                                        </p:tgtEl>
                                        <p:attrNameLst>
                                          <p:attrName>style.visibility</p:attrName>
                                        </p:attrNameLst>
                                      </p:cBhvr>
                                      <p:to>
                                        <p:strVal val="visible"/>
                                      </p:to>
                                    </p:set>
                                    <p:animEffect transition="in" filter="fade">
                                      <p:cBhvr>
                                        <p:cTn id="37" dur="500"/>
                                        <p:tgtEl>
                                          <p:spTgt spid="29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5"/>
                                        </p:tgtEl>
                                        <p:attrNameLst>
                                          <p:attrName>style.visibility</p:attrName>
                                        </p:attrNameLst>
                                      </p:cBhvr>
                                      <p:to>
                                        <p:strVal val="visible"/>
                                      </p:to>
                                    </p:set>
                                    <p:animEffect transition="in" filter="fade">
                                      <p:cBhvr>
                                        <p:cTn id="42" dur="500"/>
                                        <p:tgtEl>
                                          <p:spTgt spid="29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7"/>
                                        </p:tgtEl>
                                        <p:attrNameLst>
                                          <p:attrName>style.visibility</p:attrName>
                                        </p:attrNameLst>
                                      </p:cBhvr>
                                      <p:to>
                                        <p:strVal val="visible"/>
                                      </p:to>
                                    </p:set>
                                    <p:animEffect transition="in" filter="fade">
                                      <p:cBhvr>
                                        <p:cTn id="47" dur="500"/>
                                        <p:tgtEl>
                                          <p:spTgt spid="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9" name="Picture 8" descr="MarketingWheelImage-KSM">
            <a:extLst>
              <a:ext uri="{FF2B5EF4-FFF2-40B4-BE49-F238E27FC236}">
                <a16:creationId xmlns:a16="http://schemas.microsoft.com/office/drawing/2014/main" xmlns="" id="{D122F171-2194-1F4C-BD0B-2986AC75C7B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97677" y="1156006"/>
            <a:ext cx="3025878" cy="2552640"/>
          </a:xfrm>
          <a:prstGeom prst="rect">
            <a:avLst/>
          </a:prstGeom>
          <a:noFill/>
          <a:ln>
            <a:noFill/>
          </a:ln>
        </p:spPr>
      </p:pic>
      <p:pic>
        <p:nvPicPr>
          <p:cNvPr id="370" name="Shape 370" descr="lovetank.png"/>
          <p:cNvPicPr preferRelativeResize="0"/>
          <p:nvPr/>
        </p:nvPicPr>
        <p:blipFill rotWithShape="1">
          <a:blip r:embed="rId4">
            <a:alphaModFix/>
          </a:blip>
          <a:srcRect/>
          <a:stretch/>
        </p:blipFill>
        <p:spPr>
          <a:xfrm>
            <a:off x="2196350" y="3581400"/>
            <a:ext cx="2316163" cy="2133600"/>
          </a:xfrm>
          <a:prstGeom prst="rect">
            <a:avLst/>
          </a:prstGeom>
          <a:noFill/>
          <a:ln>
            <a:noFill/>
          </a:ln>
        </p:spPr>
      </p:pic>
      <p:sp>
        <p:nvSpPr>
          <p:cNvPr id="367" name="Shape 367"/>
          <p:cNvSpPr txBox="1">
            <a:spLocks noGrp="1"/>
          </p:cNvSpPr>
          <p:nvPr>
            <p:ph type="title"/>
          </p:nvPr>
        </p:nvSpPr>
        <p:spPr>
          <a:xfrm>
            <a:off x="840658" y="212545"/>
            <a:ext cx="7848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800000"/>
              </a:buClr>
              <a:buSzPts val="3600"/>
              <a:buFont typeface="Calibri"/>
              <a:buNone/>
            </a:pPr>
            <a:r>
              <a:rPr lang="en-US" sz="4000" b="1" i="0" u="none" strike="noStrike" cap="none" dirty="0">
                <a:solidFill>
                  <a:schemeClr val="tx1"/>
                </a:solidFill>
                <a:latin typeface="Calibri"/>
                <a:ea typeface="Calibri"/>
                <a:cs typeface="Calibri"/>
                <a:sym typeface="Calibri"/>
              </a:rPr>
              <a:t>How Did I Do This?</a:t>
            </a:r>
            <a:r>
              <a:rPr lang="en-US" sz="4000" b="0" i="0" u="none" strike="noStrike" cap="none" dirty="0">
                <a:solidFill>
                  <a:schemeClr val="tx1"/>
                </a:solidFill>
                <a:latin typeface="Calibri"/>
                <a:ea typeface="Calibri"/>
                <a:cs typeface="Calibri"/>
                <a:sym typeface="Calibri"/>
              </a:rPr>
              <a:t/>
            </a:r>
            <a:br>
              <a:rPr lang="en-US" sz="4000" b="0" i="0" u="none" strike="noStrike" cap="none" dirty="0">
                <a:solidFill>
                  <a:schemeClr val="tx1"/>
                </a:solidFill>
                <a:latin typeface="Calibri"/>
                <a:ea typeface="Calibri"/>
                <a:cs typeface="Calibri"/>
                <a:sym typeface="Calibri"/>
              </a:rPr>
            </a:br>
            <a:endParaRPr sz="4000" b="1" i="0" u="none" strike="noStrike" cap="none" dirty="0">
              <a:solidFill>
                <a:schemeClr val="tx1"/>
              </a:solidFill>
              <a:latin typeface="Calibri"/>
              <a:ea typeface="Calibri"/>
              <a:cs typeface="Calibri"/>
              <a:sym typeface="Calibri"/>
            </a:endParaRPr>
          </a:p>
        </p:txBody>
      </p:sp>
      <p:pic>
        <p:nvPicPr>
          <p:cNvPr id="368" name="Shape 368" descr="FaithSymbolColor1.jpg"/>
          <p:cNvPicPr preferRelativeResize="0"/>
          <p:nvPr/>
        </p:nvPicPr>
        <p:blipFill rotWithShape="1">
          <a:blip r:embed="rId5">
            <a:alphaModFix/>
          </a:blip>
          <a:srcRect/>
          <a:stretch/>
        </p:blipFill>
        <p:spPr>
          <a:xfrm>
            <a:off x="4395724" y="3335593"/>
            <a:ext cx="1435868" cy="1312607"/>
          </a:xfrm>
          <a:prstGeom prst="rect">
            <a:avLst/>
          </a:prstGeom>
          <a:noFill/>
          <a:ln>
            <a:noFill/>
          </a:ln>
        </p:spPr>
      </p:pic>
      <p:pic>
        <p:nvPicPr>
          <p:cNvPr id="369" name="Shape 369" descr="Believe-in-yourself.-You-can-do-it..jpg"/>
          <p:cNvPicPr preferRelativeResize="0"/>
          <p:nvPr/>
        </p:nvPicPr>
        <p:blipFill rotWithShape="1">
          <a:blip r:embed="rId6">
            <a:alphaModFix/>
          </a:blip>
          <a:srcRect/>
          <a:stretch/>
        </p:blipFill>
        <p:spPr>
          <a:xfrm>
            <a:off x="385167" y="784045"/>
            <a:ext cx="2022667" cy="2504615"/>
          </a:xfrm>
          <a:prstGeom prst="rect">
            <a:avLst/>
          </a:prstGeom>
          <a:noFill/>
          <a:ln>
            <a:noFill/>
          </a:ln>
        </p:spPr>
      </p:pic>
      <p:pic>
        <p:nvPicPr>
          <p:cNvPr id="372" name="Shape 372" descr="mentor.jpg"/>
          <p:cNvPicPr preferRelativeResize="0"/>
          <p:nvPr/>
        </p:nvPicPr>
        <p:blipFill rotWithShape="1">
          <a:blip r:embed="rId7">
            <a:alphaModFix/>
          </a:blip>
          <a:srcRect/>
          <a:stretch/>
        </p:blipFill>
        <p:spPr>
          <a:xfrm>
            <a:off x="444590" y="3932904"/>
            <a:ext cx="1463675" cy="2006600"/>
          </a:xfrm>
          <a:prstGeom prst="rect">
            <a:avLst/>
          </a:prstGeom>
          <a:noFill/>
          <a:ln>
            <a:noFill/>
          </a:ln>
        </p:spPr>
      </p:pic>
      <p:pic>
        <p:nvPicPr>
          <p:cNvPr id="10" name="Shape 326">
            <a:extLst>
              <a:ext uri="{FF2B5EF4-FFF2-40B4-BE49-F238E27FC236}">
                <a16:creationId xmlns:a16="http://schemas.microsoft.com/office/drawing/2014/main" xmlns="" id="{F4A1984A-70D6-EB47-8CE1-FA674BE12E6D}"/>
              </a:ext>
            </a:extLst>
          </p:cNvPr>
          <p:cNvPicPr preferRelativeResize="0"/>
          <p:nvPr/>
        </p:nvPicPr>
        <p:blipFill rotWithShape="1">
          <a:blip r:embed="rId8">
            <a:alphaModFix/>
          </a:blip>
          <a:srcRect/>
          <a:stretch/>
        </p:blipFill>
        <p:spPr>
          <a:xfrm>
            <a:off x="5997677" y="4201064"/>
            <a:ext cx="2881197" cy="1782712"/>
          </a:xfrm>
          <a:prstGeom prst="rect">
            <a:avLst/>
          </a:prstGeom>
          <a:noFill/>
          <a:ln>
            <a:noFill/>
          </a:ln>
        </p:spPr>
      </p:pic>
      <p:pic>
        <p:nvPicPr>
          <p:cNvPr id="11" name="Shape 327">
            <a:extLst>
              <a:ext uri="{FF2B5EF4-FFF2-40B4-BE49-F238E27FC236}">
                <a16:creationId xmlns:a16="http://schemas.microsoft.com/office/drawing/2014/main" xmlns="" id="{F4311703-144E-264D-9443-71C7F13B4C85}"/>
              </a:ext>
            </a:extLst>
          </p:cNvPr>
          <p:cNvPicPr preferRelativeResize="0"/>
          <p:nvPr/>
        </p:nvPicPr>
        <p:blipFill rotWithShape="1">
          <a:blip r:embed="rId9">
            <a:alphaModFix/>
          </a:blip>
          <a:srcRect/>
          <a:stretch/>
        </p:blipFill>
        <p:spPr>
          <a:xfrm>
            <a:off x="2957419" y="1037676"/>
            <a:ext cx="3091146" cy="1961459"/>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p:nvPr/>
        </p:nvSpPr>
        <p:spPr>
          <a:xfrm>
            <a:off x="457200" y="174625"/>
            <a:ext cx="8377084" cy="4921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600"/>
              <a:buFont typeface="Arial"/>
              <a:buNone/>
            </a:pPr>
            <a:r>
              <a:rPr lang="en-US" sz="5400" b="1" i="0" strike="noStrike" cap="none" dirty="0">
                <a:solidFill>
                  <a:schemeClr val="dk1"/>
                </a:solidFill>
                <a:latin typeface="Arial"/>
                <a:ea typeface="Arial"/>
                <a:cs typeface="Arial"/>
                <a:sym typeface="Arial"/>
              </a:rPr>
              <a:t>Why Learn From Me?</a:t>
            </a:r>
            <a:endParaRPr sz="5400" dirty="0"/>
          </a:p>
        </p:txBody>
      </p:sp>
      <p:pic>
        <p:nvPicPr>
          <p:cNvPr id="343" name="Shape 343" descr="KatandJason-kissingduringphotos.jpg"/>
          <p:cNvPicPr preferRelativeResize="0"/>
          <p:nvPr/>
        </p:nvPicPr>
        <p:blipFill rotWithShape="1">
          <a:blip r:embed="rId3">
            <a:alphaModFix/>
          </a:blip>
          <a:srcRect/>
          <a:stretch/>
        </p:blipFill>
        <p:spPr>
          <a:xfrm>
            <a:off x="457200" y="2057400"/>
            <a:ext cx="2800350" cy="3733800"/>
          </a:xfrm>
          <a:prstGeom prst="rect">
            <a:avLst/>
          </a:prstGeom>
          <a:noFill/>
          <a:ln>
            <a:noFill/>
          </a:ln>
        </p:spPr>
      </p:pic>
      <p:sp>
        <p:nvSpPr>
          <p:cNvPr id="344" name="Shape 344"/>
          <p:cNvSpPr txBox="1"/>
          <p:nvPr/>
        </p:nvSpPr>
        <p:spPr>
          <a:xfrm>
            <a:off x="381000" y="979487"/>
            <a:ext cx="8305800" cy="9540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2"/>
              </a:buClr>
              <a:buSzPts val="2800"/>
              <a:buFont typeface="Arial"/>
              <a:buNone/>
            </a:pPr>
            <a:r>
              <a:rPr lang="en-US" sz="2800" b="1" i="0" u="none" strike="noStrike" cap="none" dirty="0">
                <a:solidFill>
                  <a:srgbClr val="C00000"/>
                </a:solidFill>
                <a:sym typeface="Arial"/>
              </a:rPr>
              <a:t>I know what matters most and won’t let you lose sight of that!</a:t>
            </a:r>
            <a:endParaRPr dirty="0">
              <a:solidFill>
                <a:srgbClr val="C00000"/>
              </a:solidFill>
            </a:endParaRPr>
          </a:p>
        </p:txBody>
      </p:sp>
      <p:pic>
        <p:nvPicPr>
          <p:cNvPr id="345" name="Shape 345" descr="RileyGrad-AllofUs.jpg"/>
          <p:cNvPicPr preferRelativeResize="0"/>
          <p:nvPr/>
        </p:nvPicPr>
        <p:blipFill rotWithShape="1">
          <a:blip r:embed="rId4">
            <a:alphaModFix/>
          </a:blip>
          <a:srcRect/>
          <a:stretch/>
        </p:blipFill>
        <p:spPr>
          <a:xfrm>
            <a:off x="4114800" y="2057400"/>
            <a:ext cx="4165600" cy="2343150"/>
          </a:xfrm>
          <a:prstGeom prst="rect">
            <a:avLst/>
          </a:prstGeom>
          <a:noFill/>
          <a:ln>
            <a:noFill/>
          </a:ln>
        </p:spPr>
      </p:pic>
      <p:sp>
        <p:nvSpPr>
          <p:cNvPr id="346" name="Shape 346"/>
          <p:cNvSpPr txBox="1"/>
          <p:nvPr/>
        </p:nvSpPr>
        <p:spPr>
          <a:xfrm>
            <a:off x="4257368" y="4599038"/>
            <a:ext cx="4267200" cy="1384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2"/>
              </a:buClr>
              <a:buSzPts val="2800"/>
              <a:buFont typeface="Arial"/>
              <a:buNone/>
            </a:pPr>
            <a:r>
              <a:rPr lang="en-US" sz="3600" b="1" i="0" u="none" strike="noStrike" cap="none" dirty="0">
                <a:solidFill>
                  <a:schemeClr val="tx1"/>
                </a:solidFill>
                <a:sym typeface="Arial"/>
              </a:rPr>
              <a:t>Love &amp; Money are the Keys</a:t>
            </a:r>
            <a:endParaRPr sz="3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6"/>
                                        </p:tgtEl>
                                        <p:attrNameLst>
                                          <p:attrName>style.visibility</p:attrName>
                                        </p:attrNameLst>
                                      </p:cBhvr>
                                      <p:to>
                                        <p:strVal val="visible"/>
                                      </p:to>
                                    </p:set>
                                    <p:anim calcmode="lin" valueType="num">
                                      <p:cBhvr additive="base">
                                        <p:cTn id="7" dur="500" fill="hold"/>
                                        <p:tgtEl>
                                          <p:spTgt spid="346"/>
                                        </p:tgtEl>
                                        <p:attrNameLst>
                                          <p:attrName>ppt_x</p:attrName>
                                        </p:attrNameLst>
                                      </p:cBhvr>
                                      <p:tavLst>
                                        <p:tav tm="0">
                                          <p:val>
                                            <p:strVal val="#ppt_x"/>
                                          </p:val>
                                        </p:tav>
                                        <p:tav tm="100000">
                                          <p:val>
                                            <p:strVal val="#ppt_x"/>
                                          </p:val>
                                        </p:tav>
                                      </p:tavLst>
                                    </p:anim>
                                    <p:anim calcmode="lin" valueType="num">
                                      <p:cBhvr additive="base">
                                        <p:cTn id="8" dur="500" fill="hold"/>
                                        <p:tgtEl>
                                          <p:spTgt spid="3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ctrTitle"/>
          </p:nvPr>
        </p:nvSpPr>
        <p:spPr>
          <a:xfrm>
            <a:off x="685800" y="482600"/>
            <a:ext cx="7772400" cy="1346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800000"/>
              </a:buClr>
              <a:buSzPts val="4000"/>
              <a:buFont typeface="Calibri"/>
              <a:buNone/>
            </a:pPr>
            <a:r>
              <a:rPr lang="en-US" sz="6000" b="1" i="0" u="none" strike="noStrike" cap="none" dirty="0">
                <a:solidFill>
                  <a:schemeClr val="tx1"/>
                </a:solidFill>
                <a:sym typeface="Calibri"/>
              </a:rPr>
              <a:t>Are You </a:t>
            </a:r>
            <a:r>
              <a:rPr lang="en-US" sz="6000" b="1" dirty="0">
                <a:solidFill>
                  <a:schemeClr val="tx1"/>
                </a:solidFill>
              </a:rPr>
              <a:t>D</a:t>
            </a:r>
            <a:r>
              <a:rPr lang="en-US" sz="6000" b="1" i="0" u="none" strike="noStrike" cap="none" dirty="0">
                <a:solidFill>
                  <a:schemeClr val="tx1"/>
                </a:solidFill>
                <a:sym typeface="Calibri"/>
              </a:rPr>
              <a:t>oing </a:t>
            </a:r>
            <a:r>
              <a:rPr lang="en-US" sz="6000" b="1" dirty="0">
                <a:solidFill>
                  <a:schemeClr val="tx1"/>
                </a:solidFill>
              </a:rPr>
              <a:t>W</a:t>
            </a:r>
            <a:r>
              <a:rPr lang="en-US" sz="6000" b="1" i="0" u="none" strike="noStrike" cap="none" dirty="0">
                <a:solidFill>
                  <a:schemeClr val="tx1"/>
                </a:solidFill>
                <a:sym typeface="Calibri"/>
              </a:rPr>
              <a:t>hat </a:t>
            </a:r>
            <a:br>
              <a:rPr lang="en-US" sz="6000" b="1" i="0" u="none" strike="noStrike" cap="none" dirty="0">
                <a:solidFill>
                  <a:schemeClr val="tx1"/>
                </a:solidFill>
                <a:sym typeface="Calibri"/>
              </a:rPr>
            </a:br>
            <a:r>
              <a:rPr lang="en-US" sz="6000" b="1" i="0" u="none" strike="noStrike" cap="none" dirty="0">
                <a:solidFill>
                  <a:schemeClr val="tx1"/>
                </a:solidFill>
                <a:sym typeface="Calibri"/>
              </a:rPr>
              <a:t>You </a:t>
            </a:r>
            <a:r>
              <a:rPr lang="en-US" sz="6000" b="1" dirty="0">
                <a:solidFill>
                  <a:schemeClr val="tx1"/>
                </a:solidFill>
              </a:rPr>
              <a:t>L</a:t>
            </a:r>
            <a:r>
              <a:rPr lang="en-US" sz="6000" b="1" i="0" u="none" strike="noStrike" cap="none" dirty="0">
                <a:solidFill>
                  <a:schemeClr val="tx1"/>
                </a:solidFill>
                <a:sym typeface="Calibri"/>
              </a:rPr>
              <a:t>ove?</a:t>
            </a:r>
            <a:endParaRPr sz="6000" dirty="0">
              <a:solidFill>
                <a:schemeClr val="tx1"/>
              </a:solidFill>
            </a:endParaRPr>
          </a:p>
        </p:txBody>
      </p:sp>
      <p:pic>
        <p:nvPicPr>
          <p:cNvPr id="142" name="Shape 142" descr="bored bus woman.jpg"/>
          <p:cNvPicPr preferRelativeResize="0"/>
          <p:nvPr/>
        </p:nvPicPr>
        <p:blipFill rotWithShape="1">
          <a:blip r:embed="rId3">
            <a:alphaModFix/>
          </a:blip>
          <a:srcRect/>
          <a:stretch/>
        </p:blipFill>
        <p:spPr>
          <a:xfrm>
            <a:off x="1527772" y="2146175"/>
            <a:ext cx="2452688" cy="2590800"/>
          </a:xfrm>
          <a:prstGeom prst="rect">
            <a:avLst/>
          </a:prstGeom>
          <a:noFill/>
          <a:ln>
            <a:noFill/>
          </a:ln>
        </p:spPr>
      </p:pic>
      <p:pic>
        <p:nvPicPr>
          <p:cNvPr id="143" name="Shape 143" descr="celebrate-womanclip.jpg"/>
          <p:cNvPicPr preferRelativeResize="0"/>
          <p:nvPr/>
        </p:nvPicPr>
        <p:blipFill rotWithShape="1">
          <a:blip r:embed="rId4">
            <a:alphaModFix/>
          </a:blip>
          <a:srcRect/>
          <a:stretch/>
        </p:blipFill>
        <p:spPr>
          <a:xfrm>
            <a:off x="5879691" y="2073942"/>
            <a:ext cx="2088220" cy="2849846"/>
          </a:xfrm>
          <a:prstGeom prst="rect">
            <a:avLst/>
          </a:prstGeom>
          <a:noFill/>
          <a:ln>
            <a:noFill/>
          </a:ln>
        </p:spPr>
      </p:pic>
      <p:sp>
        <p:nvSpPr>
          <p:cNvPr id="144" name="Shape 144"/>
          <p:cNvSpPr txBox="1"/>
          <p:nvPr/>
        </p:nvSpPr>
        <p:spPr>
          <a:xfrm>
            <a:off x="4334347" y="3034601"/>
            <a:ext cx="1066800" cy="7699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2"/>
              </a:buClr>
              <a:buSzPts val="4400"/>
              <a:buFont typeface="Arial"/>
              <a:buNone/>
            </a:pPr>
            <a:r>
              <a:rPr lang="en-US" sz="4400" b="0" i="0" u="none" strike="noStrike" cap="none" dirty="0">
                <a:solidFill>
                  <a:schemeClr val="dk2"/>
                </a:solidFill>
                <a:latin typeface="Arial"/>
                <a:ea typeface="Arial"/>
                <a:cs typeface="Arial"/>
                <a:sym typeface="Arial"/>
              </a:rPr>
              <a:t>OR</a:t>
            </a:r>
            <a:endParaRPr dirty="0"/>
          </a:p>
        </p:txBody>
      </p:sp>
      <p:sp>
        <p:nvSpPr>
          <p:cNvPr id="6" name="Shape 141">
            <a:extLst>
              <a:ext uri="{FF2B5EF4-FFF2-40B4-BE49-F238E27FC236}">
                <a16:creationId xmlns:a16="http://schemas.microsoft.com/office/drawing/2014/main" xmlns="" id="{0BFC2C1A-1B1C-8A47-B65E-A112B30F6FBF}"/>
              </a:ext>
            </a:extLst>
          </p:cNvPr>
          <p:cNvSpPr txBox="1">
            <a:spLocks/>
          </p:cNvSpPr>
          <p:nvPr/>
        </p:nvSpPr>
        <p:spPr>
          <a:xfrm>
            <a:off x="685800" y="4561942"/>
            <a:ext cx="8141329" cy="1346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800000"/>
              </a:buClr>
              <a:buSzPts val="4000"/>
            </a:pPr>
            <a:r>
              <a:rPr lang="en-US" sz="4800" b="1" dirty="0">
                <a:solidFill>
                  <a:schemeClr val="tx1"/>
                </a:solidFill>
              </a:rPr>
              <a:t>If not, what are you tolerating?</a:t>
            </a:r>
            <a:endParaRPr lang="en-US" sz="4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p:nvPr/>
        </p:nvSpPr>
        <p:spPr>
          <a:xfrm>
            <a:off x="631723" y="341671"/>
            <a:ext cx="8077200" cy="762000"/>
          </a:xfrm>
          <a:prstGeom prst="rect">
            <a:avLst/>
          </a:prstGeom>
          <a:noFill/>
          <a:ln>
            <a:noFill/>
          </a:ln>
        </p:spPr>
        <p:txBody>
          <a:bodyPr spcFirstLastPara="1" wrap="square" lIns="91425" tIns="45700" rIns="91425" bIns="45700" anchor="t" anchorCtr="0">
            <a:noAutofit/>
          </a:bodyPr>
          <a:lstStyle/>
          <a:p>
            <a:pPr lvl="0" algn="ctr">
              <a:buClr>
                <a:schemeClr val="dk1"/>
              </a:buClr>
              <a:buSzPts val="4400"/>
            </a:pPr>
            <a:r>
              <a:rPr lang="en-US" sz="4400" i="1" dirty="0">
                <a:solidFill>
                  <a:schemeClr val="dk1"/>
                </a:solidFill>
              </a:rPr>
              <a:t>Miranda Mathewson</a:t>
            </a:r>
            <a:endParaRPr sz="4400" b="0" i="0" u="none" strike="noStrike" cap="none" dirty="0">
              <a:solidFill>
                <a:schemeClr val="dk2"/>
              </a:solidFill>
              <a:latin typeface="Arial"/>
              <a:ea typeface="Arial"/>
              <a:cs typeface="Arial"/>
              <a:sym typeface="Arial"/>
            </a:endParaRPr>
          </a:p>
        </p:txBody>
      </p:sp>
      <p:sp>
        <p:nvSpPr>
          <p:cNvPr id="353" name="Shape 353"/>
          <p:cNvSpPr txBox="1"/>
          <p:nvPr/>
        </p:nvSpPr>
        <p:spPr>
          <a:xfrm>
            <a:off x="533400" y="4038600"/>
            <a:ext cx="3657600" cy="11699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800"/>
              <a:buFont typeface="Arial"/>
              <a:buNone/>
            </a:pPr>
            <a:r>
              <a:rPr lang="en-US" sz="1800" b="0" i="1" u="none" strike="noStrike" cap="none" dirty="0">
                <a:solidFill>
                  <a:schemeClr val="dk1"/>
                </a:solidFill>
                <a:latin typeface="Arial"/>
                <a:ea typeface="Arial"/>
                <a:cs typeface="Arial"/>
                <a:sym typeface="Arial"/>
              </a:rPr>
              <a:t>~ Miranda Mathewson (used to be </a:t>
            </a:r>
            <a:r>
              <a:rPr lang="en-US" sz="1800" b="0" i="1" u="none" strike="noStrike" cap="none" dirty="0" err="1">
                <a:solidFill>
                  <a:schemeClr val="dk1"/>
                </a:solidFill>
                <a:latin typeface="Arial"/>
                <a:ea typeface="Arial"/>
                <a:cs typeface="Arial"/>
                <a:sym typeface="Arial"/>
              </a:rPr>
              <a:t>Zukowski</a:t>
            </a:r>
            <a:r>
              <a:rPr lang="en-US" sz="1800" b="0" i="1" u="none" strike="noStrike" cap="none" dirty="0">
                <a:solidFill>
                  <a:schemeClr val="dk1"/>
                </a:solidFill>
                <a:latin typeface="Arial"/>
                <a:ea typeface="Arial"/>
                <a:cs typeface="Arial"/>
                <a:sym typeface="Arial"/>
              </a:rPr>
              <a:t>), Fitness Expert &amp; Trainer, New Jersey, </a:t>
            </a:r>
            <a:r>
              <a:rPr lang="en-US" sz="1600" b="0" i="1" u="sng" strike="noStrike" cap="none" dirty="0">
                <a:solidFill>
                  <a:schemeClr val="hlink"/>
                </a:solidFill>
                <a:latin typeface="Arial"/>
                <a:ea typeface="Arial"/>
                <a:cs typeface="Arial"/>
                <a:sym typeface="Arial"/>
                <a:hlinkClick r:id="rId3"/>
              </a:rPr>
              <a:t>www.MirzukFitness.com</a:t>
            </a:r>
            <a:r>
              <a:rPr lang="en-US" sz="1600" b="0" i="1" u="none" strike="noStrike" cap="none" dirty="0">
                <a:solidFill>
                  <a:schemeClr val="dk1"/>
                </a:solidFill>
                <a:latin typeface="Arial"/>
                <a:ea typeface="Arial"/>
                <a:cs typeface="Arial"/>
                <a:sym typeface="Arial"/>
              </a:rPr>
              <a:t> </a:t>
            </a:r>
            <a:endParaRPr dirty="0"/>
          </a:p>
        </p:txBody>
      </p:sp>
      <p:pic>
        <p:nvPicPr>
          <p:cNvPr id="355" name="Shape 355" descr="MirandaFamilyPic.jpg"/>
          <p:cNvPicPr preferRelativeResize="0"/>
          <p:nvPr/>
        </p:nvPicPr>
        <p:blipFill rotWithShape="1">
          <a:blip r:embed="rId4">
            <a:alphaModFix/>
          </a:blip>
          <a:srcRect/>
          <a:stretch/>
        </p:blipFill>
        <p:spPr>
          <a:xfrm>
            <a:off x="252310" y="1315064"/>
            <a:ext cx="8456613" cy="5309419"/>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txBox="1">
            <a:spLocks noGrp="1"/>
          </p:cNvSpPr>
          <p:nvPr>
            <p:ph type="ctrTitle"/>
          </p:nvPr>
        </p:nvSpPr>
        <p:spPr>
          <a:xfrm>
            <a:off x="685800" y="228600"/>
            <a:ext cx="7772400" cy="1600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600"/>
              <a:buFont typeface="Calibri"/>
              <a:buNone/>
            </a:pPr>
            <a:r>
              <a:rPr lang="en-US" sz="3600" b="1" i="0" u="none" strike="noStrike" cap="none">
                <a:solidFill>
                  <a:schemeClr val="dk1"/>
                </a:solidFill>
                <a:latin typeface="Calibri"/>
                <a:ea typeface="Calibri"/>
                <a:cs typeface="Calibri"/>
                <a:sym typeface="Calibri"/>
              </a:rPr>
              <a:t>What You Must Do to Succeed </a:t>
            </a:r>
            <a:r>
              <a:rPr lang="en-US" sz="3600" b="1" i="1" u="sng" strike="noStrike" cap="none">
                <a:solidFill>
                  <a:schemeClr val="dk1"/>
                </a:solidFill>
                <a:latin typeface="Calibri"/>
                <a:ea typeface="Calibri"/>
                <a:cs typeface="Calibri"/>
                <a:sym typeface="Calibri"/>
              </a:rPr>
              <a:t>FASTER</a:t>
            </a:r>
            <a:r>
              <a:rPr lang="en-US" sz="3600" b="1" i="0" u="none" strike="noStrike" cap="none">
                <a:solidFill>
                  <a:schemeClr val="dk1"/>
                </a:solidFill>
                <a:latin typeface="Calibri"/>
                <a:ea typeface="Calibri"/>
                <a:cs typeface="Calibri"/>
                <a:sym typeface="Calibri"/>
              </a:rPr>
              <a:t> In Business Today…</a:t>
            </a:r>
            <a:endParaRPr/>
          </a:p>
        </p:txBody>
      </p:sp>
      <p:sp>
        <p:nvSpPr>
          <p:cNvPr id="380" name="Shape 380"/>
          <p:cNvSpPr txBox="1"/>
          <p:nvPr/>
        </p:nvSpPr>
        <p:spPr>
          <a:xfrm>
            <a:off x="685800" y="1905000"/>
            <a:ext cx="8001000" cy="3232150"/>
          </a:xfrm>
          <a:prstGeom prst="rect">
            <a:avLst/>
          </a:prstGeom>
          <a:noFill/>
          <a:ln>
            <a:noFill/>
          </a:ln>
        </p:spPr>
        <p:txBody>
          <a:bodyPr spcFirstLastPara="1" wrap="square" lIns="91425" tIns="45700" rIns="91425" bIns="45700" anchor="t" anchorCtr="0">
            <a:noAutofit/>
          </a:bodyPr>
          <a:lstStyle/>
          <a:p>
            <a:pPr marL="514350" marR="0" lvl="0" indent="-514350" algn="ctr" rtl="0">
              <a:spcBef>
                <a:spcPts val="0"/>
              </a:spcBef>
              <a:spcAft>
                <a:spcPts val="0"/>
              </a:spcAft>
              <a:buClr>
                <a:srgbClr val="000000"/>
              </a:buClr>
              <a:buSzPts val="2400"/>
              <a:buFont typeface="Arial"/>
              <a:buAutoNum type="arabicPeriod"/>
            </a:pPr>
            <a:r>
              <a:rPr lang="en-US" sz="2400" b="1" i="0" u="none" strike="noStrike" cap="none">
                <a:solidFill>
                  <a:srgbClr val="000000"/>
                </a:solidFill>
                <a:latin typeface="Arial"/>
                <a:ea typeface="Arial"/>
                <a:cs typeface="Arial"/>
                <a:sym typeface="Arial"/>
              </a:rPr>
              <a:t>Express an undying PASSION for your work </a:t>
            </a:r>
            <a:endParaRPr/>
          </a:p>
          <a:p>
            <a:pPr marL="514350" marR="0" lvl="0" indent="-514350" algn="ctr" rtl="0">
              <a:spcBef>
                <a:spcPts val="2400"/>
              </a:spcBef>
              <a:spcAft>
                <a:spcPts val="0"/>
              </a:spcAft>
              <a:buClr>
                <a:srgbClr val="000000"/>
              </a:buClr>
              <a:buSzPts val="2400"/>
              <a:buFont typeface="Arial"/>
              <a:buAutoNum type="arabicPeriod"/>
            </a:pPr>
            <a:r>
              <a:rPr lang="en-US" sz="2400" b="1" i="0" u="none" strike="noStrike" cap="none">
                <a:solidFill>
                  <a:srgbClr val="000000"/>
                </a:solidFill>
                <a:latin typeface="Arial"/>
                <a:ea typeface="Arial"/>
                <a:cs typeface="Arial"/>
                <a:sym typeface="Arial"/>
              </a:rPr>
              <a:t>Possess the ability to GET PAID (a lot)</a:t>
            </a:r>
            <a:endParaRPr/>
          </a:p>
          <a:p>
            <a:pPr marL="514350" marR="0" lvl="0" indent="-514350" algn="ctr" rtl="0">
              <a:spcBef>
                <a:spcPts val="2400"/>
              </a:spcBef>
              <a:spcAft>
                <a:spcPts val="0"/>
              </a:spcAft>
              <a:buClr>
                <a:srgbClr val="000000"/>
              </a:buClr>
              <a:buSzPts val="2400"/>
              <a:buFont typeface="Arial"/>
              <a:buAutoNum type="arabicPeriod"/>
            </a:pPr>
            <a:r>
              <a:rPr lang="en-US" sz="2400" b="1" i="0" u="none" strike="noStrike" cap="none">
                <a:solidFill>
                  <a:srgbClr val="000000"/>
                </a:solidFill>
                <a:latin typeface="Arial"/>
                <a:ea typeface="Arial"/>
                <a:cs typeface="Arial"/>
                <a:sym typeface="Arial"/>
              </a:rPr>
              <a:t>LEVERAGE everything you can</a:t>
            </a:r>
            <a:endParaRPr/>
          </a:p>
          <a:p>
            <a:pPr marL="514350" marR="0" lvl="0" indent="-514350" algn="ctr" rtl="0">
              <a:spcBef>
                <a:spcPts val="2400"/>
              </a:spcBef>
              <a:spcAft>
                <a:spcPts val="0"/>
              </a:spcAft>
              <a:buClr>
                <a:srgbClr val="000000"/>
              </a:buClr>
              <a:buSzPts val="2400"/>
              <a:buFont typeface="Arial"/>
              <a:buAutoNum type="arabicPeriod"/>
            </a:pPr>
            <a:r>
              <a:rPr lang="en-US" sz="2400" b="1" i="0" u="none" strike="noStrike" cap="none">
                <a:solidFill>
                  <a:srgbClr val="000000"/>
                </a:solidFill>
                <a:latin typeface="Arial"/>
                <a:ea typeface="Arial"/>
                <a:cs typeface="Arial"/>
                <a:sym typeface="Arial"/>
              </a:rPr>
              <a:t>Study with a Mentor that is where you want to BE &amp; who will </a:t>
            </a:r>
            <a:r>
              <a:rPr lang="en-US" sz="2400" b="1" i="1" u="sng" strike="noStrike" cap="none">
                <a:solidFill>
                  <a:srgbClr val="000000"/>
                </a:solidFill>
                <a:latin typeface="Arial"/>
                <a:ea typeface="Arial"/>
                <a:cs typeface="Arial"/>
                <a:sym typeface="Arial"/>
              </a:rPr>
              <a:t>make you</a:t>
            </a:r>
            <a:r>
              <a:rPr lang="en-US" sz="2400" b="1" i="1" u="none" strike="noStrike" cap="none">
                <a:solidFill>
                  <a:srgbClr val="000000"/>
                </a:solidFill>
                <a:latin typeface="Arial"/>
                <a:ea typeface="Arial"/>
                <a:cs typeface="Arial"/>
                <a:sym typeface="Arial"/>
              </a:rPr>
              <a:t> </a:t>
            </a:r>
            <a:r>
              <a:rPr lang="en-US" sz="2400" b="1" i="0" u="none" strike="noStrike" cap="none">
                <a:solidFill>
                  <a:srgbClr val="000000"/>
                </a:solidFill>
                <a:latin typeface="Arial"/>
                <a:ea typeface="Arial"/>
                <a:cs typeface="Arial"/>
                <a:sym typeface="Arial"/>
              </a:rPr>
              <a:t>PLAY BIGGER (to speed up the process) and hold you accountable!</a:t>
            </a:r>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Shape 426"/>
          <p:cNvSpPr txBox="1">
            <a:spLocks noGrp="1"/>
          </p:cNvSpPr>
          <p:nvPr>
            <p:ph type="title"/>
          </p:nvPr>
        </p:nvSpPr>
        <p:spPr>
          <a:xfrm>
            <a:off x="685800" y="762000"/>
            <a:ext cx="7769225" cy="9937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Let’s Talk About Love…</a:t>
            </a:r>
            <a:endParaRPr/>
          </a:p>
        </p:txBody>
      </p:sp>
      <p:pic>
        <p:nvPicPr>
          <p:cNvPr id="427" name="Shape 427" descr="LoveYourselfQuote.jpg"/>
          <p:cNvPicPr preferRelativeResize="0"/>
          <p:nvPr/>
        </p:nvPicPr>
        <p:blipFill rotWithShape="1">
          <a:blip r:embed="rId3">
            <a:alphaModFix/>
          </a:blip>
          <a:srcRect/>
          <a:stretch/>
        </p:blipFill>
        <p:spPr>
          <a:xfrm>
            <a:off x="2400300" y="1828800"/>
            <a:ext cx="4343400" cy="3200400"/>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ctrTitle"/>
          </p:nvPr>
        </p:nvSpPr>
        <p:spPr>
          <a:xfrm>
            <a:off x="990600" y="533400"/>
            <a:ext cx="7772400" cy="1371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600"/>
              <a:buFont typeface="Calibri"/>
              <a:buNone/>
            </a:pPr>
            <a:r>
              <a:rPr lang="en-US" sz="3600" b="1" i="0" u="none" strike="noStrike" cap="none" dirty="0">
                <a:solidFill>
                  <a:schemeClr val="dk1"/>
                </a:solidFill>
                <a:latin typeface="Calibri"/>
                <a:ea typeface="Calibri"/>
                <a:cs typeface="Calibri"/>
                <a:sym typeface="Calibri"/>
              </a:rPr>
              <a:t>The “Love Factor” </a:t>
            </a:r>
            <a:r>
              <a:rPr lang="en-US" sz="3600" b="1" i="1" u="none" strike="noStrike" cap="none" dirty="0">
                <a:solidFill>
                  <a:schemeClr val="dk1"/>
                </a:solidFill>
                <a:latin typeface="Calibri"/>
                <a:ea typeface="Calibri"/>
                <a:cs typeface="Calibri"/>
                <a:sym typeface="Calibri"/>
              </a:rPr>
              <a:t>WILL</a:t>
            </a:r>
            <a:r>
              <a:rPr lang="en-US" sz="3600" b="1" i="0" u="none" strike="noStrike" cap="none" dirty="0">
                <a:solidFill>
                  <a:schemeClr val="dk1"/>
                </a:solidFill>
                <a:latin typeface="Calibri"/>
                <a:ea typeface="Calibri"/>
                <a:cs typeface="Calibri"/>
                <a:sym typeface="Calibri"/>
              </a:rPr>
              <a:t> Affect Your Business/Career…</a:t>
            </a:r>
            <a:br>
              <a:rPr lang="en-US" sz="3600" b="1" i="0" u="none" strike="noStrike" cap="none" dirty="0">
                <a:solidFill>
                  <a:schemeClr val="dk1"/>
                </a:solidFill>
                <a:latin typeface="Calibri"/>
                <a:ea typeface="Calibri"/>
                <a:cs typeface="Calibri"/>
                <a:sym typeface="Calibri"/>
              </a:rPr>
            </a:br>
            <a:r>
              <a:rPr lang="en-US" sz="3600" b="1" i="0" u="none" strike="noStrike" cap="none" dirty="0">
                <a:solidFill>
                  <a:schemeClr val="dk1"/>
                </a:solidFill>
                <a:latin typeface="Calibri"/>
                <a:ea typeface="Calibri"/>
                <a:cs typeface="Calibri"/>
                <a:sym typeface="Calibri"/>
              </a:rPr>
              <a:t>Just How BAD Is the Question?</a:t>
            </a:r>
            <a:endParaRPr sz="3600" b="1" i="0" u="none" strike="noStrike" cap="none" dirty="0">
              <a:solidFill>
                <a:schemeClr val="dk1"/>
              </a:solidFill>
              <a:latin typeface="Calibri"/>
              <a:ea typeface="Calibri"/>
              <a:cs typeface="Calibri"/>
              <a:sym typeface="Calibri"/>
            </a:endParaRPr>
          </a:p>
        </p:txBody>
      </p:sp>
      <p:pic>
        <p:nvPicPr>
          <p:cNvPr id="434" name="Shape 434" descr="UnhappyCoupleG_468x344.jpg"/>
          <p:cNvPicPr preferRelativeResize="0"/>
          <p:nvPr/>
        </p:nvPicPr>
        <p:blipFill rotWithShape="1">
          <a:blip r:embed="rId3">
            <a:alphaModFix/>
          </a:blip>
          <a:srcRect/>
          <a:stretch/>
        </p:blipFill>
        <p:spPr>
          <a:xfrm>
            <a:off x="1936954" y="2138517"/>
            <a:ext cx="5353665" cy="3731342"/>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3886200" y="1219200"/>
            <a:ext cx="4721225" cy="3429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The 4 Types of Love…According to My Book</a:t>
            </a:r>
            <a:endParaRPr/>
          </a:p>
        </p:txBody>
      </p:sp>
      <p:pic>
        <p:nvPicPr>
          <p:cNvPr id="440" name="Shape 440" descr="LYS 3D Cover small.jpg"/>
          <p:cNvPicPr preferRelativeResize="0"/>
          <p:nvPr/>
        </p:nvPicPr>
        <p:blipFill rotWithShape="1">
          <a:blip r:embed="rId3">
            <a:alphaModFix/>
          </a:blip>
          <a:srcRect/>
          <a:stretch/>
        </p:blipFill>
        <p:spPr>
          <a:xfrm>
            <a:off x="838200" y="1295400"/>
            <a:ext cx="2954338" cy="3733800"/>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Shape 445" descr="LYS 3D Cover small.jpg"/>
          <p:cNvPicPr preferRelativeResize="0"/>
          <p:nvPr/>
        </p:nvPicPr>
        <p:blipFill rotWithShape="1">
          <a:blip r:embed="rId3">
            <a:alphaModFix/>
          </a:blip>
          <a:srcRect/>
          <a:stretch/>
        </p:blipFill>
        <p:spPr>
          <a:xfrm>
            <a:off x="7363181" y="5268199"/>
            <a:ext cx="1085850" cy="1371600"/>
          </a:xfrm>
          <a:prstGeom prst="rect">
            <a:avLst/>
          </a:prstGeom>
          <a:noFill/>
          <a:ln>
            <a:noFill/>
          </a:ln>
        </p:spPr>
      </p:pic>
      <p:sp>
        <p:nvSpPr>
          <p:cNvPr id="446" name="Shape 446"/>
          <p:cNvSpPr txBox="1"/>
          <p:nvPr/>
        </p:nvSpPr>
        <p:spPr>
          <a:xfrm>
            <a:off x="4433395" y="555786"/>
            <a:ext cx="4087209"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i="0" u="none" strike="noStrike" cap="none">
                <a:solidFill>
                  <a:srgbClr val="000000"/>
                </a:solidFill>
                <a:latin typeface="Calibri"/>
                <a:ea typeface="Calibri"/>
                <a:cs typeface="Calibri"/>
                <a:sym typeface="Calibri"/>
              </a:rPr>
              <a:t>1.  Love for Self</a:t>
            </a:r>
            <a:endParaRPr/>
          </a:p>
        </p:txBody>
      </p:sp>
      <p:sp>
        <p:nvSpPr>
          <p:cNvPr id="447" name="Shape 447"/>
          <p:cNvSpPr txBox="1">
            <a:spLocks noGrp="1"/>
          </p:cNvSpPr>
          <p:nvPr>
            <p:ph type="title"/>
          </p:nvPr>
        </p:nvSpPr>
        <p:spPr>
          <a:xfrm>
            <a:off x="696930" y="1229599"/>
            <a:ext cx="7769225" cy="47244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chemeClr val="dk1"/>
              </a:buClr>
              <a:buSzPts val="2790"/>
              <a:buFont typeface="Calibri"/>
              <a:buNone/>
            </a:pPr>
            <a:r>
              <a:rPr lang="en-US" sz="2790" b="1" i="0" u="none" strike="noStrike" cap="none">
                <a:solidFill>
                  <a:schemeClr val="dk1"/>
                </a:solidFill>
                <a:latin typeface="Calibri"/>
                <a:ea typeface="Calibri"/>
                <a:cs typeface="Calibri"/>
                <a:sym typeface="Calibri"/>
              </a:rPr>
              <a:t>Self Care</a:t>
            </a:r>
            <a:br>
              <a:rPr lang="en-US" sz="2790" b="1" i="0" u="none" strike="noStrike" cap="none">
                <a:solidFill>
                  <a:schemeClr val="dk1"/>
                </a:solidFill>
                <a:latin typeface="Calibri"/>
                <a:ea typeface="Calibri"/>
                <a:cs typeface="Calibri"/>
                <a:sym typeface="Calibri"/>
              </a:rPr>
            </a:br>
            <a:r>
              <a:rPr lang="en-US" sz="2790" b="1" i="0" u="none" strike="noStrike" cap="none">
                <a:solidFill>
                  <a:schemeClr val="dk1"/>
                </a:solidFill>
                <a:latin typeface="Calibri"/>
                <a:ea typeface="Calibri"/>
                <a:cs typeface="Calibri"/>
                <a:sym typeface="Calibri"/>
              </a:rPr>
              <a:t>Self Worth</a:t>
            </a:r>
            <a:br>
              <a:rPr lang="en-US" sz="2790" b="1" i="0" u="none" strike="noStrike" cap="none">
                <a:solidFill>
                  <a:schemeClr val="dk1"/>
                </a:solidFill>
                <a:latin typeface="Calibri"/>
                <a:ea typeface="Calibri"/>
                <a:cs typeface="Calibri"/>
                <a:sym typeface="Calibri"/>
              </a:rPr>
            </a:br>
            <a:r>
              <a:rPr lang="en-US" sz="2790" b="1" i="0" u="none" strike="noStrike" cap="none">
                <a:solidFill>
                  <a:schemeClr val="dk1"/>
                </a:solidFill>
                <a:latin typeface="Calibri"/>
                <a:ea typeface="Calibri"/>
                <a:cs typeface="Calibri"/>
                <a:sym typeface="Calibri"/>
              </a:rPr>
              <a:t>Boundaries </a:t>
            </a:r>
            <a:br>
              <a:rPr lang="en-US" sz="2790" b="1" i="0" u="none" strike="noStrike" cap="none">
                <a:solidFill>
                  <a:schemeClr val="dk1"/>
                </a:solidFill>
                <a:latin typeface="Calibri"/>
                <a:ea typeface="Calibri"/>
                <a:cs typeface="Calibri"/>
                <a:sym typeface="Calibri"/>
              </a:rPr>
            </a:br>
            <a:r>
              <a:rPr lang="en-US" sz="2790" b="1" i="0" u="none" strike="noStrike" cap="none">
                <a:solidFill>
                  <a:schemeClr val="dk1"/>
                </a:solidFill>
                <a:latin typeface="Calibri"/>
                <a:ea typeface="Calibri"/>
                <a:cs typeface="Calibri"/>
                <a:sym typeface="Calibri"/>
              </a:rPr>
              <a:t>Daily Routine</a:t>
            </a:r>
            <a:br>
              <a:rPr lang="en-US" sz="2790" b="1" i="0" u="none" strike="noStrike" cap="none">
                <a:solidFill>
                  <a:schemeClr val="dk1"/>
                </a:solidFill>
                <a:latin typeface="Calibri"/>
                <a:ea typeface="Calibri"/>
                <a:cs typeface="Calibri"/>
                <a:sym typeface="Calibri"/>
              </a:rPr>
            </a:br>
            <a:r>
              <a:rPr lang="en-US" sz="2790" b="1" i="0" u="none" strike="noStrike" cap="none">
                <a:solidFill>
                  <a:schemeClr val="dk1"/>
                </a:solidFill>
                <a:latin typeface="Calibri"/>
                <a:ea typeface="Calibri"/>
                <a:cs typeface="Calibri"/>
                <a:sym typeface="Calibri"/>
              </a:rPr>
              <a:t>Inspiration</a:t>
            </a:r>
            <a:br>
              <a:rPr lang="en-US" sz="2790" b="1" i="0" u="none" strike="noStrike" cap="none">
                <a:solidFill>
                  <a:schemeClr val="dk1"/>
                </a:solidFill>
                <a:latin typeface="Calibri"/>
                <a:ea typeface="Calibri"/>
                <a:cs typeface="Calibri"/>
                <a:sym typeface="Calibri"/>
              </a:rPr>
            </a:br>
            <a:r>
              <a:rPr lang="en-US" sz="2790" b="1" i="0" u="none" strike="noStrike" cap="none">
                <a:solidFill>
                  <a:schemeClr val="dk1"/>
                </a:solidFill>
                <a:latin typeface="Calibri"/>
                <a:ea typeface="Calibri"/>
                <a:cs typeface="Calibri"/>
                <a:sym typeface="Calibri"/>
              </a:rPr>
              <a:t>Must Haves</a:t>
            </a:r>
            <a:br>
              <a:rPr lang="en-US" sz="2790" b="1" i="0" u="none" strike="noStrike" cap="none">
                <a:solidFill>
                  <a:schemeClr val="dk1"/>
                </a:solidFill>
                <a:latin typeface="Calibri"/>
                <a:ea typeface="Calibri"/>
                <a:cs typeface="Calibri"/>
                <a:sym typeface="Calibri"/>
              </a:rPr>
            </a:br>
            <a:r>
              <a:rPr lang="en-US" sz="2790" b="1" i="0" u="none" strike="noStrike" cap="none">
                <a:solidFill>
                  <a:schemeClr val="dk1"/>
                </a:solidFill>
                <a:latin typeface="Calibri"/>
                <a:ea typeface="Calibri"/>
                <a:cs typeface="Calibri"/>
                <a:sym typeface="Calibri"/>
              </a:rPr>
              <a:t>Dreams</a:t>
            </a:r>
            <a:r>
              <a:rPr lang="en-US" sz="3959" b="0" i="0" u="none" strike="noStrike" cap="none">
                <a:solidFill>
                  <a:schemeClr val="dk1"/>
                </a:solidFill>
                <a:latin typeface="Calibri"/>
                <a:ea typeface="Calibri"/>
                <a:cs typeface="Calibri"/>
                <a:sym typeface="Calibri"/>
              </a:rPr>
              <a:t/>
            </a:r>
            <a:br>
              <a:rPr lang="en-US"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Calibri"/>
              <a:ea typeface="Calibri"/>
              <a:cs typeface="Calibri"/>
              <a:sym typeface="Calibri"/>
            </a:endParaRPr>
          </a:p>
        </p:txBody>
      </p:sp>
      <p:pic>
        <p:nvPicPr>
          <p:cNvPr id="448" name="Shape 448"/>
          <p:cNvPicPr preferRelativeResize="0"/>
          <p:nvPr/>
        </p:nvPicPr>
        <p:blipFill rotWithShape="1">
          <a:blip r:embed="rId4">
            <a:alphaModFix/>
          </a:blip>
          <a:srcRect/>
          <a:stretch/>
        </p:blipFill>
        <p:spPr>
          <a:xfrm>
            <a:off x="4114800" y="1752600"/>
            <a:ext cx="4724400" cy="3395663"/>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838200" y="533400"/>
            <a:ext cx="7693025"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2060"/>
              </a:buClr>
              <a:buSzPts val="3959"/>
              <a:buFont typeface="Calibri"/>
              <a:buNone/>
            </a:pPr>
            <a:r>
              <a:rPr lang="en-US" sz="3959" b="1" i="0" u="none" strike="noStrike" cap="none">
                <a:solidFill>
                  <a:srgbClr val="002060"/>
                </a:solidFill>
                <a:latin typeface="Calibri"/>
                <a:ea typeface="Calibri"/>
                <a:cs typeface="Calibri"/>
                <a:sym typeface="Calibri"/>
              </a:rPr>
              <a:t>The 4 Types of Love…According to My Book</a:t>
            </a:r>
            <a:endParaRPr/>
          </a:p>
        </p:txBody>
      </p:sp>
      <p:pic>
        <p:nvPicPr>
          <p:cNvPr id="454" name="Shape 454" descr="LYS 3D Cover small.jpg"/>
          <p:cNvPicPr preferRelativeResize="0"/>
          <p:nvPr/>
        </p:nvPicPr>
        <p:blipFill rotWithShape="1">
          <a:blip r:embed="rId3">
            <a:alphaModFix/>
          </a:blip>
          <a:srcRect/>
          <a:stretch/>
        </p:blipFill>
        <p:spPr>
          <a:xfrm>
            <a:off x="856180" y="5105400"/>
            <a:ext cx="1085850" cy="1371600"/>
          </a:xfrm>
          <a:prstGeom prst="rect">
            <a:avLst/>
          </a:prstGeom>
          <a:noFill/>
          <a:ln>
            <a:noFill/>
          </a:ln>
        </p:spPr>
      </p:pic>
      <p:sp>
        <p:nvSpPr>
          <p:cNvPr id="455" name="Shape 455"/>
          <p:cNvSpPr txBox="1"/>
          <p:nvPr/>
        </p:nvSpPr>
        <p:spPr>
          <a:xfrm>
            <a:off x="1143000" y="2544594"/>
            <a:ext cx="3210720"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a:solidFill>
                  <a:schemeClr val="dk1"/>
                </a:solidFill>
                <a:latin typeface="Calibri"/>
                <a:ea typeface="Calibri"/>
                <a:cs typeface="Calibri"/>
                <a:sym typeface="Calibri"/>
              </a:rPr>
              <a:t>2.  Love For What You Do</a:t>
            </a:r>
            <a:endParaRPr/>
          </a:p>
        </p:txBody>
      </p:sp>
      <p:pic>
        <p:nvPicPr>
          <p:cNvPr id="456" name="Shape 456" descr="celebrate-womanclip.jpg"/>
          <p:cNvPicPr preferRelativeResize="0"/>
          <p:nvPr/>
        </p:nvPicPr>
        <p:blipFill rotWithShape="1">
          <a:blip r:embed="rId4">
            <a:alphaModFix/>
          </a:blip>
          <a:srcRect/>
          <a:stretch/>
        </p:blipFill>
        <p:spPr>
          <a:xfrm>
            <a:off x="5791200" y="1981200"/>
            <a:ext cx="2620963" cy="3429348"/>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Shape 461"/>
          <p:cNvSpPr txBox="1">
            <a:spLocks noGrp="1"/>
          </p:cNvSpPr>
          <p:nvPr>
            <p:ph type="title"/>
          </p:nvPr>
        </p:nvSpPr>
        <p:spPr>
          <a:xfrm>
            <a:off x="890427" y="387458"/>
            <a:ext cx="7693025" cy="1371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2060"/>
              </a:buClr>
              <a:buSzPts val="3959"/>
              <a:buFont typeface="Calibri"/>
              <a:buNone/>
            </a:pPr>
            <a:r>
              <a:rPr lang="en-US" sz="3959" b="1" i="0" u="none" strike="noStrike" cap="none">
                <a:solidFill>
                  <a:srgbClr val="002060"/>
                </a:solidFill>
                <a:latin typeface="Calibri"/>
                <a:ea typeface="Calibri"/>
                <a:cs typeface="Calibri"/>
                <a:sym typeface="Calibri"/>
              </a:rPr>
              <a:t>The 4 Types of Love…According to My Book</a:t>
            </a:r>
            <a:endParaRPr/>
          </a:p>
        </p:txBody>
      </p:sp>
      <p:pic>
        <p:nvPicPr>
          <p:cNvPr id="462" name="Shape 462" descr="LYS 3D Cover small.jpg"/>
          <p:cNvPicPr preferRelativeResize="0"/>
          <p:nvPr/>
        </p:nvPicPr>
        <p:blipFill rotWithShape="1">
          <a:blip r:embed="rId3">
            <a:alphaModFix/>
          </a:blip>
          <a:srcRect/>
          <a:stretch/>
        </p:blipFill>
        <p:spPr>
          <a:xfrm>
            <a:off x="1066800" y="5105400"/>
            <a:ext cx="1085850" cy="1371600"/>
          </a:xfrm>
          <a:prstGeom prst="rect">
            <a:avLst/>
          </a:prstGeom>
          <a:noFill/>
          <a:ln>
            <a:noFill/>
          </a:ln>
        </p:spPr>
      </p:pic>
      <p:sp>
        <p:nvSpPr>
          <p:cNvPr id="463" name="Shape 463"/>
          <p:cNvSpPr txBox="1"/>
          <p:nvPr/>
        </p:nvSpPr>
        <p:spPr>
          <a:xfrm>
            <a:off x="914400" y="2273085"/>
            <a:ext cx="3581400" cy="21236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a:solidFill>
                  <a:srgbClr val="000000"/>
                </a:solidFill>
                <a:latin typeface="Calibri"/>
                <a:ea typeface="Calibri"/>
                <a:cs typeface="Calibri"/>
                <a:sym typeface="Calibri"/>
              </a:rPr>
              <a:t>3.  A Love Filled Environment</a:t>
            </a:r>
            <a:endParaRPr/>
          </a:p>
        </p:txBody>
      </p:sp>
      <p:pic>
        <p:nvPicPr>
          <p:cNvPr id="464" name="Shape 464"/>
          <p:cNvPicPr preferRelativeResize="0"/>
          <p:nvPr/>
        </p:nvPicPr>
        <p:blipFill rotWithShape="1">
          <a:blip r:embed="rId4">
            <a:alphaModFix/>
          </a:blip>
          <a:srcRect/>
          <a:stretch/>
        </p:blipFill>
        <p:spPr>
          <a:xfrm>
            <a:off x="5333999" y="1932438"/>
            <a:ext cx="3249161" cy="3249161"/>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txBox="1">
            <a:spLocks noGrp="1"/>
          </p:cNvSpPr>
          <p:nvPr>
            <p:ph type="title"/>
          </p:nvPr>
        </p:nvSpPr>
        <p:spPr>
          <a:xfrm>
            <a:off x="838200" y="685800"/>
            <a:ext cx="7693025" cy="1371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2060"/>
              </a:buClr>
              <a:buSzPts val="3959"/>
              <a:buFont typeface="Calibri"/>
              <a:buNone/>
            </a:pPr>
            <a:r>
              <a:rPr lang="en-US" sz="3959" b="1" i="0" u="none" strike="noStrike" cap="none">
                <a:solidFill>
                  <a:srgbClr val="002060"/>
                </a:solidFill>
                <a:latin typeface="Calibri"/>
                <a:ea typeface="Calibri"/>
                <a:cs typeface="Calibri"/>
                <a:sym typeface="Calibri"/>
              </a:rPr>
              <a:t>The 4 Types of Love…According to My Book</a:t>
            </a:r>
            <a:endParaRPr/>
          </a:p>
        </p:txBody>
      </p:sp>
      <p:pic>
        <p:nvPicPr>
          <p:cNvPr id="470" name="Shape 470" descr="LYS 3D Cover small.jpg"/>
          <p:cNvPicPr preferRelativeResize="0"/>
          <p:nvPr/>
        </p:nvPicPr>
        <p:blipFill rotWithShape="1">
          <a:blip r:embed="rId3">
            <a:alphaModFix/>
          </a:blip>
          <a:srcRect/>
          <a:stretch/>
        </p:blipFill>
        <p:spPr>
          <a:xfrm>
            <a:off x="914400" y="5105400"/>
            <a:ext cx="1085850" cy="1371600"/>
          </a:xfrm>
          <a:prstGeom prst="rect">
            <a:avLst/>
          </a:prstGeom>
          <a:noFill/>
          <a:ln>
            <a:noFill/>
          </a:ln>
        </p:spPr>
      </p:pic>
      <p:sp>
        <p:nvSpPr>
          <p:cNvPr id="471" name="Shape 471"/>
          <p:cNvSpPr txBox="1"/>
          <p:nvPr/>
        </p:nvSpPr>
        <p:spPr>
          <a:xfrm>
            <a:off x="1066800" y="2438400"/>
            <a:ext cx="3352800"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a:solidFill>
                  <a:srgbClr val="000000"/>
                </a:solidFill>
                <a:latin typeface="Calibri"/>
                <a:ea typeface="Calibri"/>
                <a:cs typeface="Calibri"/>
                <a:sym typeface="Calibri"/>
              </a:rPr>
              <a:t>4.  Your Love Relationship</a:t>
            </a:r>
            <a:endParaRPr/>
          </a:p>
        </p:txBody>
      </p:sp>
      <p:pic>
        <p:nvPicPr>
          <p:cNvPr id="472" name="Shape 472" descr="Rivercats.jpeg"/>
          <p:cNvPicPr preferRelativeResize="0"/>
          <p:nvPr/>
        </p:nvPicPr>
        <p:blipFill rotWithShape="1">
          <a:blip r:embed="rId4">
            <a:alphaModFix/>
          </a:blip>
          <a:srcRect/>
          <a:stretch/>
        </p:blipFill>
        <p:spPr>
          <a:xfrm>
            <a:off x="4800600" y="2590800"/>
            <a:ext cx="3810000" cy="2286000"/>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a:spLocks noGrp="1"/>
          </p:cNvSpPr>
          <p:nvPr>
            <p:ph type="title"/>
          </p:nvPr>
        </p:nvSpPr>
        <p:spPr>
          <a:xfrm>
            <a:off x="609600" y="304800"/>
            <a:ext cx="7924800" cy="5638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So, What’s Happening With You in the Love Department?</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What Do You Want to See Change for You?</a:t>
            </a:r>
            <a:endParaRPr/>
          </a:p>
        </p:txBody>
      </p:sp>
      <p:pic>
        <p:nvPicPr>
          <p:cNvPr id="479" name="Shape 479" descr="love.bmp"/>
          <p:cNvPicPr preferRelativeResize="0"/>
          <p:nvPr/>
        </p:nvPicPr>
        <p:blipFill rotWithShape="1">
          <a:blip r:embed="rId3">
            <a:alphaModFix/>
          </a:blip>
          <a:srcRect t="31390" b="13458"/>
          <a:stretch/>
        </p:blipFill>
        <p:spPr>
          <a:xfrm>
            <a:off x="2743200" y="2057400"/>
            <a:ext cx="3879850" cy="21336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p:nvPr/>
        </p:nvSpPr>
        <p:spPr>
          <a:xfrm>
            <a:off x="850489" y="383457"/>
            <a:ext cx="8067369" cy="135685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b="1" i="0" u="none" strike="noStrike" cap="none" dirty="0">
                <a:solidFill>
                  <a:schemeClr val="tx1"/>
                </a:solidFill>
                <a:latin typeface="Calibri"/>
                <a:ea typeface="Calibri"/>
                <a:cs typeface="Calibri"/>
                <a:sym typeface="Calibri"/>
              </a:rPr>
              <a:t>Are You </a:t>
            </a:r>
            <a:r>
              <a:rPr lang="en-US" sz="6000" b="1" dirty="0">
                <a:solidFill>
                  <a:schemeClr val="tx1"/>
                </a:solidFill>
                <a:latin typeface="Calibri"/>
                <a:ea typeface="Calibri"/>
                <a:cs typeface="Calibri"/>
                <a:sym typeface="Calibri"/>
              </a:rPr>
              <a:t>M</a:t>
            </a:r>
            <a:r>
              <a:rPr lang="en-US" sz="6000" b="1" i="0" u="none" strike="noStrike" cap="none" dirty="0">
                <a:solidFill>
                  <a:schemeClr val="tx1"/>
                </a:solidFill>
                <a:latin typeface="Calibri"/>
                <a:ea typeface="Calibri"/>
                <a:cs typeface="Calibri"/>
                <a:sym typeface="Calibri"/>
              </a:rPr>
              <a:t>aking the Money </a:t>
            </a:r>
            <a:r>
              <a:rPr lang="en-US" sz="6000" b="1" dirty="0">
                <a:solidFill>
                  <a:schemeClr val="tx1"/>
                </a:solidFill>
                <a:latin typeface="Calibri"/>
                <a:ea typeface="Calibri"/>
                <a:cs typeface="Calibri"/>
                <a:sym typeface="Calibri"/>
              </a:rPr>
              <a:t>Y</a:t>
            </a:r>
            <a:r>
              <a:rPr lang="en-US" sz="6000" b="1" i="0" u="none" strike="noStrike" cap="none" dirty="0">
                <a:solidFill>
                  <a:schemeClr val="tx1"/>
                </a:solidFill>
                <a:latin typeface="Calibri"/>
                <a:ea typeface="Calibri"/>
                <a:cs typeface="Calibri"/>
                <a:sym typeface="Calibri"/>
              </a:rPr>
              <a:t>ou </a:t>
            </a:r>
            <a:r>
              <a:rPr lang="en-US" sz="6000" b="1" dirty="0">
                <a:solidFill>
                  <a:schemeClr val="tx1"/>
                </a:solidFill>
                <a:latin typeface="Calibri"/>
                <a:ea typeface="Calibri"/>
                <a:cs typeface="Calibri"/>
                <a:sym typeface="Calibri"/>
              </a:rPr>
              <a:t>W</a:t>
            </a:r>
            <a:r>
              <a:rPr lang="en-US" sz="6000" b="1" i="0" u="none" strike="noStrike" cap="none" dirty="0">
                <a:solidFill>
                  <a:schemeClr val="tx1"/>
                </a:solidFill>
                <a:latin typeface="Calibri"/>
                <a:ea typeface="Calibri"/>
                <a:cs typeface="Calibri"/>
                <a:sym typeface="Calibri"/>
              </a:rPr>
              <a:t>ant?</a:t>
            </a:r>
            <a:endParaRPr sz="6000" dirty="0">
              <a:solidFill>
                <a:schemeClr val="tx1"/>
              </a:solidFill>
            </a:endParaRPr>
          </a:p>
        </p:txBody>
      </p:sp>
      <p:pic>
        <p:nvPicPr>
          <p:cNvPr id="3" name="Picture 2">
            <a:extLst>
              <a:ext uri="{FF2B5EF4-FFF2-40B4-BE49-F238E27FC236}">
                <a16:creationId xmlns:a16="http://schemas.microsoft.com/office/drawing/2014/main" xmlns="" id="{4951118E-43C2-EB49-B543-481E30FC66C7}"/>
              </a:ext>
            </a:extLst>
          </p:cNvPr>
          <p:cNvPicPr>
            <a:picLocks noChangeAspect="1"/>
          </p:cNvPicPr>
          <p:nvPr/>
        </p:nvPicPr>
        <p:blipFill>
          <a:blip r:embed="rId3"/>
          <a:stretch>
            <a:fillRect/>
          </a:stretch>
        </p:blipFill>
        <p:spPr>
          <a:xfrm>
            <a:off x="1140541" y="2050552"/>
            <a:ext cx="2437989" cy="3656984"/>
          </a:xfrm>
          <a:prstGeom prst="rect">
            <a:avLst/>
          </a:prstGeom>
        </p:spPr>
      </p:pic>
      <p:sp>
        <p:nvSpPr>
          <p:cNvPr id="7" name="Shape 150">
            <a:extLst>
              <a:ext uri="{FF2B5EF4-FFF2-40B4-BE49-F238E27FC236}">
                <a16:creationId xmlns:a16="http://schemas.microsoft.com/office/drawing/2014/main" xmlns="" id="{E8F6909F-057E-B349-90E3-D21374A646D2}"/>
              </a:ext>
            </a:extLst>
          </p:cNvPr>
          <p:cNvSpPr txBox="1"/>
          <p:nvPr/>
        </p:nvSpPr>
        <p:spPr>
          <a:xfrm>
            <a:off x="4031226" y="3200617"/>
            <a:ext cx="5043948" cy="135685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i="0" u="none" strike="noStrike" cap="none" dirty="0">
                <a:solidFill>
                  <a:schemeClr val="tx1"/>
                </a:solidFill>
                <a:latin typeface="Calibri"/>
                <a:ea typeface="Calibri"/>
                <a:cs typeface="Calibri"/>
                <a:sym typeface="Calibri"/>
              </a:rPr>
              <a:t>If not, how much do you want</a:t>
            </a:r>
            <a:r>
              <a:rPr lang="en-US" sz="6000" b="1" i="0" u="none" strike="noStrike" cap="none" dirty="0">
                <a:solidFill>
                  <a:schemeClr val="tx1"/>
                </a:solidFill>
                <a:latin typeface="Calibri"/>
                <a:ea typeface="Calibri"/>
                <a:cs typeface="Calibri"/>
                <a:sym typeface="Calibri"/>
              </a:rPr>
              <a:t>?</a:t>
            </a:r>
            <a:endParaRPr sz="6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ctrTitle"/>
          </p:nvPr>
        </p:nvSpPr>
        <p:spPr>
          <a:xfrm>
            <a:off x="914400" y="228600"/>
            <a:ext cx="7696200" cy="2514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5400"/>
              <a:buFont typeface="Calibri"/>
              <a:buNone/>
            </a:pPr>
            <a:r>
              <a:rPr lang="en-US" sz="5400" b="1" i="0" u="none" strike="noStrike" cap="none">
                <a:solidFill>
                  <a:schemeClr val="dk1"/>
                </a:solidFill>
                <a:latin typeface="Calibri"/>
                <a:ea typeface="Calibri"/>
                <a:cs typeface="Calibri"/>
                <a:sym typeface="Calibri"/>
              </a:rPr>
              <a:t>“Anything you give energy to, grows”</a:t>
            </a:r>
            <a:br>
              <a:rPr lang="en-US" sz="5400" b="1" i="0" u="none" strike="noStrike" cap="none">
                <a:solidFill>
                  <a:schemeClr val="dk1"/>
                </a:solidFill>
                <a:latin typeface="Calibri"/>
                <a:ea typeface="Calibri"/>
                <a:cs typeface="Calibri"/>
                <a:sym typeface="Calibri"/>
              </a:rPr>
            </a:br>
            <a:r>
              <a:rPr lang="en-US" sz="2800" b="1" i="0" u="none" strike="noStrike" cap="none">
                <a:solidFill>
                  <a:schemeClr val="dk1"/>
                </a:solidFill>
                <a:latin typeface="Calibri"/>
                <a:ea typeface="Calibri"/>
                <a:cs typeface="Calibri"/>
                <a:sym typeface="Calibri"/>
              </a:rPr>
              <a:t>~ David Neagle</a:t>
            </a:r>
            <a:endParaRPr sz="2800" b="1" i="0" u="none" strike="noStrike" cap="none">
              <a:solidFill>
                <a:schemeClr val="dk1"/>
              </a:solidFill>
              <a:latin typeface="Calibri"/>
              <a:ea typeface="Calibri"/>
              <a:cs typeface="Calibri"/>
              <a:sym typeface="Calibri"/>
            </a:endParaRPr>
          </a:p>
        </p:txBody>
      </p:sp>
      <p:pic>
        <p:nvPicPr>
          <p:cNvPr id="486" name="Shape 486" descr="grow.jpg"/>
          <p:cNvPicPr preferRelativeResize="0"/>
          <p:nvPr/>
        </p:nvPicPr>
        <p:blipFill rotWithShape="1">
          <a:blip r:embed="rId3">
            <a:alphaModFix/>
          </a:blip>
          <a:srcRect/>
          <a:stretch/>
        </p:blipFill>
        <p:spPr>
          <a:xfrm>
            <a:off x="2797702" y="2720083"/>
            <a:ext cx="3929595" cy="2910491"/>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Shape 492" descr="pair_share.gif"/>
          <p:cNvPicPr preferRelativeResize="0"/>
          <p:nvPr/>
        </p:nvPicPr>
        <p:blipFill rotWithShape="1">
          <a:blip r:embed="rId3">
            <a:alphaModFix/>
          </a:blip>
          <a:srcRect/>
          <a:stretch/>
        </p:blipFill>
        <p:spPr>
          <a:xfrm>
            <a:off x="2667000" y="2438400"/>
            <a:ext cx="3751263" cy="3390900"/>
          </a:xfrm>
          <a:prstGeom prst="rect">
            <a:avLst/>
          </a:prstGeom>
          <a:noFill/>
          <a:ln>
            <a:noFill/>
          </a:ln>
        </p:spPr>
      </p:pic>
      <p:sp>
        <p:nvSpPr>
          <p:cNvPr id="493" name="Shape 493"/>
          <p:cNvSpPr txBox="1"/>
          <p:nvPr/>
        </p:nvSpPr>
        <p:spPr>
          <a:xfrm>
            <a:off x="609600" y="685800"/>
            <a:ext cx="79248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C00000"/>
              </a:buClr>
              <a:buSzPts val="3600"/>
              <a:buFont typeface="Arial"/>
              <a:buNone/>
            </a:pPr>
            <a:r>
              <a:rPr lang="en-US" sz="3600" b="1">
                <a:solidFill>
                  <a:srgbClr val="C00000"/>
                </a:solidFill>
                <a:latin typeface="Arial"/>
                <a:ea typeface="Arial"/>
                <a:cs typeface="Arial"/>
                <a:sym typeface="Arial"/>
              </a:rPr>
              <a:t>Share One Thing You’d Like to See Change In Your Personal Life</a:t>
            </a:r>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6F5CC7AF-8D84-EB45-BB31-5E8A522C8756}"/>
              </a:ext>
            </a:extLst>
          </p:cNvPr>
          <p:cNvSpPr>
            <a:spLocks noGrp="1" noChangeArrowheads="1"/>
          </p:cNvSpPr>
          <p:nvPr>
            <p:ph type="title"/>
          </p:nvPr>
        </p:nvSpPr>
        <p:spPr>
          <a:xfrm>
            <a:off x="0" y="304800"/>
            <a:ext cx="9144000" cy="838200"/>
          </a:xfrm>
        </p:spPr>
        <p:txBody>
          <a:bodyPr/>
          <a:lstStyle/>
          <a:p>
            <a:pPr eaLnBrk="1" hangingPunct="1"/>
            <a:r>
              <a:rPr lang="en-US" altLang="en-US" sz="3600" b="1" dirty="0"/>
              <a:t>Your Top 3 Action Steps:</a:t>
            </a:r>
          </a:p>
        </p:txBody>
      </p:sp>
      <p:pic>
        <p:nvPicPr>
          <p:cNvPr id="39939" name="Picture 3" descr="BD14844_">
            <a:extLst>
              <a:ext uri="{FF2B5EF4-FFF2-40B4-BE49-F238E27FC236}">
                <a16:creationId xmlns:a16="http://schemas.microsoft.com/office/drawing/2014/main" xmlns="" id="{5CFAD016-9A75-DC4B-AFC0-3A368FA90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240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9940" name="Rectangle 4">
            <a:extLst>
              <a:ext uri="{FF2B5EF4-FFF2-40B4-BE49-F238E27FC236}">
                <a16:creationId xmlns:a16="http://schemas.microsoft.com/office/drawing/2014/main" xmlns="" id="{572E0D3A-6D23-2B41-8CE2-7F1BACCF8CFA}"/>
              </a:ext>
            </a:extLst>
          </p:cNvPr>
          <p:cNvSpPr>
            <a:spLocks noGrp="1" noChangeArrowheads="1"/>
          </p:cNvSpPr>
          <p:nvPr>
            <p:ph type="body" idx="1"/>
          </p:nvPr>
        </p:nvSpPr>
        <p:spPr>
          <a:xfrm>
            <a:off x="398206" y="971550"/>
            <a:ext cx="5668297" cy="4953000"/>
          </a:xfrm>
        </p:spPr>
        <p:txBody>
          <a:bodyPr/>
          <a:lstStyle/>
          <a:p>
            <a:r>
              <a:rPr lang="en-US" altLang="en-US" sz="2000" b="1" dirty="0"/>
              <a:t>Goal setting – </a:t>
            </a:r>
          </a:p>
          <a:p>
            <a:pPr lvl="1"/>
            <a:r>
              <a:rPr lang="en-US" altLang="en-US" sz="1600" dirty="0"/>
              <a:t>Big picture what do you want to accomplish?</a:t>
            </a:r>
          </a:p>
          <a:p>
            <a:pPr lvl="1"/>
            <a:r>
              <a:rPr lang="en-US" altLang="en-US" sz="1600" dirty="0"/>
              <a:t>What do you want to create, develop or launch?</a:t>
            </a:r>
          </a:p>
          <a:p>
            <a:pPr lvl="1"/>
            <a:r>
              <a:rPr lang="en-US" altLang="en-US" sz="1600" dirty="0"/>
              <a:t>How much money do you want to bring in?</a:t>
            </a:r>
          </a:p>
          <a:p>
            <a:pPr lvl="1"/>
            <a:r>
              <a:rPr lang="en-US" altLang="en-US" sz="1600" dirty="0"/>
              <a:t>Number of clients, attendees, etc.?</a:t>
            </a:r>
          </a:p>
          <a:p>
            <a:r>
              <a:rPr lang="en-US" altLang="en-US" sz="2000" b="1" dirty="0"/>
              <a:t>What to change personally?</a:t>
            </a:r>
          </a:p>
          <a:p>
            <a:r>
              <a:rPr lang="en-US" altLang="en-US" sz="2000" b="1" dirty="0"/>
              <a:t>What to change professionally?</a:t>
            </a:r>
            <a:endParaRPr lang="en-US" altLang="en-US" sz="1600" dirty="0"/>
          </a:p>
          <a:p>
            <a:r>
              <a:rPr lang="en-US" altLang="en-US" sz="2000" b="1" dirty="0"/>
              <a:t>Your To Do List</a:t>
            </a:r>
          </a:p>
          <a:p>
            <a:pPr lvl="1"/>
            <a:r>
              <a:rPr lang="en-US" altLang="en-US" sz="1600" dirty="0"/>
              <a:t>Big </a:t>
            </a:r>
            <a:r>
              <a:rPr lang="en-US" altLang="en-US" sz="1600" dirty="0" err="1"/>
              <a:t>Knarly</a:t>
            </a:r>
            <a:r>
              <a:rPr lang="en-US" altLang="en-US" sz="1600" dirty="0"/>
              <a:t> List broken down by project or type of task possibly</a:t>
            </a:r>
          </a:p>
          <a:p>
            <a:pPr lvl="1"/>
            <a:r>
              <a:rPr lang="en-US" altLang="en-US" sz="1600" dirty="0"/>
              <a:t>Daily checklist for action steps</a:t>
            </a:r>
          </a:p>
          <a:p>
            <a:pPr lvl="1"/>
            <a:r>
              <a:rPr lang="en-US" altLang="en-US" sz="1600" dirty="0"/>
              <a:t>What to delegate</a:t>
            </a:r>
          </a:p>
          <a:p>
            <a:pPr lvl="1"/>
            <a:r>
              <a:rPr lang="en-US" altLang="en-US" sz="1600" dirty="0"/>
              <a:t>What do you PERSONALLY NEED TO WORK ON TOO?</a:t>
            </a:r>
          </a:p>
        </p:txBody>
      </p:sp>
      <p:pic>
        <p:nvPicPr>
          <p:cNvPr id="5" name="Shape 721" descr="textsteps.jpg">
            <a:extLst>
              <a:ext uri="{FF2B5EF4-FFF2-40B4-BE49-F238E27FC236}">
                <a16:creationId xmlns:a16="http://schemas.microsoft.com/office/drawing/2014/main" xmlns="" id="{BD5BA80A-280D-EF4E-99C1-5EC5E2F96381}"/>
              </a:ext>
            </a:extLst>
          </p:cNvPr>
          <p:cNvPicPr preferRelativeResize="0"/>
          <p:nvPr/>
        </p:nvPicPr>
        <p:blipFill rotWithShape="1">
          <a:blip r:embed="rId4">
            <a:alphaModFix/>
          </a:blip>
          <a:srcRect/>
          <a:stretch/>
        </p:blipFill>
        <p:spPr>
          <a:xfrm>
            <a:off x="5943600" y="3810000"/>
            <a:ext cx="2819400" cy="2114550"/>
          </a:xfrm>
          <a:prstGeom prst="rect">
            <a:avLst/>
          </a:prstGeom>
          <a:noFill/>
          <a:ln>
            <a:noFill/>
          </a:ln>
        </p:spPr>
      </p:pic>
    </p:spTree>
    <p:extLst>
      <p:ext uri="{BB962C8B-B14F-4D97-AF65-F5344CB8AC3E}">
        <p14:creationId xmlns:p14="http://schemas.microsoft.com/office/powerpoint/2010/main" val="21805230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Shape 688"/>
          <p:cNvSpPr txBox="1">
            <a:spLocks noGrp="1"/>
          </p:cNvSpPr>
          <p:nvPr>
            <p:ph type="ctrTitle"/>
          </p:nvPr>
        </p:nvSpPr>
        <p:spPr>
          <a:xfrm>
            <a:off x="457200" y="381001"/>
            <a:ext cx="7772400" cy="1371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000"/>
              <a:buFont typeface="Calibri"/>
              <a:buNone/>
            </a:pPr>
            <a:r>
              <a:rPr lang="en-US" sz="4000" b="1" i="0" u="none" strike="noStrike" cap="none">
                <a:solidFill>
                  <a:schemeClr val="dk1"/>
                </a:solidFill>
                <a:latin typeface="Calibri"/>
                <a:ea typeface="Calibri"/>
                <a:cs typeface="Calibri"/>
                <a:sym typeface="Calibri"/>
              </a:rPr>
              <a:t>How Will You Change Your Environment?</a:t>
            </a:r>
            <a:endParaRPr sz="4000" b="0" i="0" u="none" strike="noStrike" cap="none">
              <a:solidFill>
                <a:schemeClr val="dk1"/>
              </a:solidFill>
              <a:latin typeface="Calibri"/>
              <a:ea typeface="Calibri"/>
              <a:cs typeface="Calibri"/>
              <a:sym typeface="Calibri"/>
            </a:endParaRPr>
          </a:p>
        </p:txBody>
      </p:sp>
      <p:sp>
        <p:nvSpPr>
          <p:cNvPr id="689" name="Shape 689"/>
          <p:cNvSpPr txBox="1">
            <a:spLocks noGrp="1"/>
          </p:cNvSpPr>
          <p:nvPr>
            <p:ph type="subTitle" idx="1"/>
          </p:nvPr>
        </p:nvSpPr>
        <p:spPr>
          <a:xfrm>
            <a:off x="838200" y="1981200"/>
            <a:ext cx="7467600" cy="403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Font typeface="Arial"/>
              <a:buChar char="•"/>
            </a:pPr>
            <a:r>
              <a:rPr lang="en-US" sz="2800" b="1" i="0" u="none" strike="noStrike" cap="none">
                <a:solidFill>
                  <a:schemeClr val="dk1"/>
                </a:solidFill>
                <a:latin typeface="Calibri"/>
                <a:ea typeface="Calibri"/>
                <a:cs typeface="Calibri"/>
                <a:sym typeface="Calibri"/>
              </a:rPr>
              <a:t>  Redesign your business model/structures</a:t>
            </a:r>
            <a:endParaRPr/>
          </a:p>
          <a:p>
            <a:pPr marL="0" marR="0" lvl="0" indent="0" algn="l" rtl="0">
              <a:spcBef>
                <a:spcPts val="560"/>
              </a:spcBef>
              <a:spcAft>
                <a:spcPts val="0"/>
              </a:spcAft>
              <a:buClr>
                <a:schemeClr val="dk1"/>
              </a:buClr>
              <a:buSzPts val="2800"/>
              <a:buFont typeface="Arial"/>
              <a:buChar char="•"/>
            </a:pPr>
            <a:r>
              <a:rPr lang="en-US" sz="2800" b="1" i="0" u="none" strike="noStrike" cap="none">
                <a:solidFill>
                  <a:schemeClr val="dk1"/>
                </a:solidFill>
                <a:latin typeface="Calibri"/>
                <a:ea typeface="Calibri"/>
                <a:cs typeface="Calibri"/>
                <a:sym typeface="Calibri"/>
              </a:rPr>
              <a:t>  Build a team</a:t>
            </a:r>
            <a:endParaRPr/>
          </a:p>
          <a:p>
            <a:pPr marL="0" marR="0" lvl="0" indent="0" algn="l" rtl="0">
              <a:spcBef>
                <a:spcPts val="560"/>
              </a:spcBef>
              <a:spcAft>
                <a:spcPts val="0"/>
              </a:spcAft>
              <a:buClr>
                <a:schemeClr val="dk1"/>
              </a:buClr>
              <a:buSzPts val="2800"/>
              <a:buFont typeface="Arial"/>
              <a:buChar char="•"/>
            </a:pPr>
            <a:r>
              <a:rPr lang="en-US" sz="2800" b="1" i="0" u="none" strike="noStrike" cap="none">
                <a:solidFill>
                  <a:schemeClr val="dk1"/>
                </a:solidFill>
                <a:latin typeface="Calibri"/>
                <a:ea typeface="Calibri"/>
                <a:cs typeface="Calibri"/>
                <a:sym typeface="Calibri"/>
              </a:rPr>
              <a:t>  Delegate more</a:t>
            </a:r>
            <a:endParaRPr/>
          </a:p>
          <a:p>
            <a:pPr marL="0" marR="0" lvl="0" indent="0" algn="l" rtl="0">
              <a:spcBef>
                <a:spcPts val="560"/>
              </a:spcBef>
              <a:spcAft>
                <a:spcPts val="0"/>
              </a:spcAft>
              <a:buClr>
                <a:schemeClr val="dk1"/>
              </a:buClr>
              <a:buSzPts val="2800"/>
              <a:buFont typeface="Arial"/>
              <a:buChar char="•"/>
            </a:pPr>
            <a:r>
              <a:rPr lang="en-US" sz="2800" b="1" i="0" u="none" strike="noStrike" cap="none">
                <a:solidFill>
                  <a:schemeClr val="dk1"/>
                </a:solidFill>
                <a:latin typeface="Calibri"/>
                <a:ea typeface="Calibri"/>
                <a:cs typeface="Calibri"/>
                <a:sym typeface="Calibri"/>
              </a:rPr>
              <a:t>  Surround yourself with support and love</a:t>
            </a:r>
            <a:endParaRPr/>
          </a:p>
          <a:p>
            <a:pPr marL="0" marR="0" lvl="0" indent="0" algn="l" rtl="0">
              <a:spcBef>
                <a:spcPts val="560"/>
              </a:spcBef>
              <a:spcAft>
                <a:spcPts val="0"/>
              </a:spcAft>
              <a:buClr>
                <a:schemeClr val="dk1"/>
              </a:buClr>
              <a:buSzPts val="2800"/>
              <a:buFont typeface="Arial"/>
              <a:buChar char="•"/>
            </a:pPr>
            <a:r>
              <a:rPr lang="en-US" sz="2800" b="1" i="0" u="none" strike="noStrike" cap="none">
                <a:solidFill>
                  <a:schemeClr val="dk1"/>
                </a:solidFill>
                <a:latin typeface="Calibri"/>
                <a:ea typeface="Calibri"/>
                <a:cs typeface="Calibri"/>
                <a:sym typeface="Calibri"/>
              </a:rPr>
              <a:t>  Plan out your marketing</a:t>
            </a:r>
            <a:endParaRPr/>
          </a:p>
          <a:p>
            <a:pPr marL="0" marR="0" lvl="0" indent="0" algn="l" rtl="0">
              <a:spcBef>
                <a:spcPts val="560"/>
              </a:spcBef>
              <a:spcAft>
                <a:spcPts val="0"/>
              </a:spcAft>
              <a:buClr>
                <a:schemeClr val="dk1"/>
              </a:buClr>
              <a:buSzPts val="2800"/>
              <a:buFont typeface="Arial"/>
              <a:buChar char="•"/>
            </a:pPr>
            <a:r>
              <a:rPr lang="en-US" sz="2800" b="1" i="0" u="none" strike="noStrike" cap="none">
                <a:solidFill>
                  <a:schemeClr val="dk1"/>
                </a:solidFill>
                <a:latin typeface="Calibri"/>
                <a:ea typeface="Calibri"/>
                <a:cs typeface="Calibri"/>
                <a:sym typeface="Calibri"/>
              </a:rPr>
              <a:t>  Hire a coach &amp;/or get into a mastermind</a:t>
            </a:r>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Shape 528"/>
          <p:cNvPicPr preferRelativeResize="0"/>
          <p:nvPr/>
        </p:nvPicPr>
        <p:blipFill rotWithShape="1">
          <a:blip r:embed="rId3">
            <a:alphaModFix/>
          </a:blip>
          <a:srcRect/>
          <a:stretch/>
        </p:blipFill>
        <p:spPr>
          <a:xfrm>
            <a:off x="685800" y="381000"/>
            <a:ext cx="7767548" cy="5184839"/>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727" name="Shape 727" descr="pair_share.gif"/>
          <p:cNvPicPr preferRelativeResize="0"/>
          <p:nvPr/>
        </p:nvPicPr>
        <p:blipFill rotWithShape="1">
          <a:blip r:embed="rId3">
            <a:alphaModFix/>
          </a:blip>
          <a:srcRect/>
          <a:stretch/>
        </p:blipFill>
        <p:spPr>
          <a:xfrm>
            <a:off x="2590800" y="2209800"/>
            <a:ext cx="3751263" cy="3390900"/>
          </a:xfrm>
          <a:prstGeom prst="rect">
            <a:avLst/>
          </a:prstGeom>
          <a:noFill/>
          <a:ln>
            <a:noFill/>
          </a:ln>
        </p:spPr>
      </p:pic>
      <p:sp>
        <p:nvSpPr>
          <p:cNvPr id="728" name="Shape 728"/>
          <p:cNvSpPr txBox="1"/>
          <p:nvPr/>
        </p:nvSpPr>
        <p:spPr>
          <a:xfrm>
            <a:off x="609600" y="457200"/>
            <a:ext cx="7924800" cy="14462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Share Your Top 1-3 To Do’s or Takeaways…</a:t>
            </a:r>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2" name="Rectangle 1">
            <a:extLst>
              <a:ext uri="{FF2B5EF4-FFF2-40B4-BE49-F238E27FC236}">
                <a16:creationId xmlns:a16="http://schemas.microsoft.com/office/drawing/2014/main" xmlns="" id="{7F02543A-A11E-DE4C-8D05-70897653C5D1}"/>
              </a:ext>
            </a:extLst>
          </p:cNvPr>
          <p:cNvSpPr/>
          <p:nvPr/>
        </p:nvSpPr>
        <p:spPr>
          <a:xfrm>
            <a:off x="457200" y="422787"/>
            <a:ext cx="8229600" cy="5014452"/>
          </a:xfrm>
          <a:prstGeom prst="rect">
            <a:avLst/>
          </a:prstGeom>
          <a:solidFill>
            <a:srgbClr val="FFEF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Shape 134"/>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600"/>
              <a:buFont typeface="Calibri"/>
              <a:buNone/>
            </a:pPr>
            <a:r>
              <a:rPr lang="en-US" b="1" i="0" u="none" strike="noStrike" cap="none" dirty="0">
                <a:solidFill>
                  <a:srgbClr val="C00000"/>
                </a:solidFill>
                <a:sym typeface="Calibri"/>
              </a:rPr>
              <a:t>Recap:</a:t>
            </a:r>
            <a:endParaRPr dirty="0">
              <a:solidFill>
                <a:srgbClr val="C00000"/>
              </a:solidFill>
            </a:endParaRPr>
          </a:p>
        </p:txBody>
      </p:sp>
      <p:sp>
        <p:nvSpPr>
          <p:cNvPr id="135" name="Shape 135"/>
          <p:cNvSpPr txBox="1">
            <a:spLocks noGrp="1"/>
          </p:cNvSpPr>
          <p:nvPr>
            <p:ph type="body" idx="1"/>
          </p:nvPr>
        </p:nvSpPr>
        <p:spPr>
          <a:xfrm>
            <a:off x="991673" y="1329744"/>
            <a:ext cx="7695127" cy="42672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2360"/>
              </a:spcBef>
              <a:spcAft>
                <a:spcPts val="0"/>
              </a:spcAft>
              <a:buClr>
                <a:schemeClr val="dk1"/>
              </a:buClr>
              <a:buSzPts val="2800"/>
              <a:buFont typeface="Arial"/>
              <a:buChar char="•"/>
            </a:pPr>
            <a:r>
              <a:rPr lang="en-US" sz="2800" b="1" i="0" u="none" strike="noStrike" cap="none" dirty="0">
                <a:solidFill>
                  <a:schemeClr val="dk1"/>
                </a:solidFill>
                <a:latin typeface="Calibri"/>
                <a:ea typeface="Calibri"/>
                <a:cs typeface="Calibri"/>
                <a:sym typeface="Calibri"/>
              </a:rPr>
              <a:t>Discovering What You Really Want</a:t>
            </a:r>
          </a:p>
          <a:p>
            <a:pPr marL="342900" marR="0" lvl="0" indent="-342900" algn="l" rtl="0">
              <a:spcBef>
                <a:spcPts val="2360"/>
              </a:spcBef>
              <a:spcAft>
                <a:spcPts val="0"/>
              </a:spcAft>
              <a:buClr>
                <a:schemeClr val="dk1"/>
              </a:buClr>
              <a:buSzPts val="2800"/>
              <a:buFont typeface="Arial"/>
              <a:buChar char="•"/>
            </a:pPr>
            <a:r>
              <a:rPr lang="en-US" sz="2800" b="1" dirty="0"/>
              <a:t>Increasing Your Confidence &amp; Clarity</a:t>
            </a:r>
          </a:p>
          <a:p>
            <a:pPr marL="342900" marR="0" lvl="0" indent="-342900" algn="l" rtl="0">
              <a:spcBef>
                <a:spcPts val="2360"/>
              </a:spcBef>
              <a:spcAft>
                <a:spcPts val="0"/>
              </a:spcAft>
              <a:buClr>
                <a:schemeClr val="dk1"/>
              </a:buClr>
              <a:buSzPts val="2800"/>
              <a:buFont typeface="Arial"/>
              <a:buChar char="•"/>
            </a:pPr>
            <a:r>
              <a:rPr lang="en-US" altLang="en-US" sz="2800" b="1" dirty="0">
                <a:solidFill>
                  <a:srgbClr val="000000"/>
                </a:solidFill>
                <a:latin typeface="Calibri" panose="020F0502020204030204" pitchFamily="34" charset="0"/>
              </a:rPr>
              <a:t>Learning How LOVE Affects You Making Money</a:t>
            </a:r>
          </a:p>
          <a:p>
            <a:pPr marL="342900" lvl="0" indent="-342900">
              <a:spcBef>
                <a:spcPts val="2360"/>
              </a:spcBef>
              <a:buSzPts val="2800"/>
            </a:pPr>
            <a:r>
              <a:rPr lang="en-US" altLang="en-US" sz="2800" b="1" dirty="0">
                <a:solidFill>
                  <a:srgbClr val="000000"/>
                </a:solidFill>
                <a:latin typeface="Calibri" panose="020F0502020204030204" pitchFamily="34" charset="0"/>
              </a:rPr>
              <a:t>How to Create or Redesign YOUR Big Money Generating Biz/Career &amp; Love-Filled Life</a:t>
            </a:r>
            <a:endParaRPr dirty="0"/>
          </a:p>
        </p:txBody>
      </p:sp>
    </p:spTree>
    <p:extLst>
      <p:ext uri="{BB962C8B-B14F-4D97-AF65-F5344CB8AC3E}">
        <p14:creationId xmlns:p14="http://schemas.microsoft.com/office/powerpoint/2010/main" val="38997705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Shape 857"/>
          <p:cNvSpPr txBox="1">
            <a:spLocks noGrp="1"/>
          </p:cNvSpPr>
          <p:nvPr>
            <p:ph type="title"/>
          </p:nvPr>
        </p:nvSpPr>
        <p:spPr>
          <a:xfrm>
            <a:off x="1066800" y="533400"/>
            <a:ext cx="6934200" cy="762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800000"/>
              </a:buClr>
              <a:buSzPts val="3600"/>
              <a:buFont typeface="Calibri"/>
              <a:buNone/>
            </a:pPr>
            <a:r>
              <a:rPr lang="en-US" sz="5400" b="1" i="0" u="none" strike="noStrike" cap="none" dirty="0">
                <a:solidFill>
                  <a:schemeClr val="tx1"/>
                </a:solidFill>
                <a:sym typeface="Calibri"/>
              </a:rPr>
              <a:t>RESOURCES:</a:t>
            </a:r>
            <a:endParaRPr sz="5400" dirty="0">
              <a:solidFill>
                <a:schemeClr val="tx1"/>
              </a:solidFill>
            </a:endParaRPr>
          </a:p>
        </p:txBody>
      </p:sp>
      <p:sp>
        <p:nvSpPr>
          <p:cNvPr id="858" name="Shape 858"/>
          <p:cNvSpPr txBox="1"/>
          <p:nvPr/>
        </p:nvSpPr>
        <p:spPr>
          <a:xfrm>
            <a:off x="990600" y="1985963"/>
            <a:ext cx="7086600" cy="4648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000"/>
              <a:buFont typeface="Arial"/>
              <a:buNone/>
            </a:pPr>
            <a:r>
              <a:rPr lang="en-US" sz="3600" b="1" dirty="0">
                <a:solidFill>
                  <a:srgbClr val="C00000"/>
                </a:solidFill>
                <a:latin typeface="Arial"/>
                <a:ea typeface="Arial"/>
                <a:cs typeface="Arial"/>
                <a:sym typeface="Arial"/>
              </a:rPr>
              <a:t>FREE </a:t>
            </a:r>
            <a:r>
              <a:rPr lang="en-US" sz="3600" b="1" dirty="0">
                <a:solidFill>
                  <a:srgbClr val="C00000"/>
                </a:solidFill>
              </a:rPr>
              <a:t>A</a:t>
            </a:r>
            <a:r>
              <a:rPr lang="en-US" sz="3600" b="1" dirty="0">
                <a:solidFill>
                  <a:srgbClr val="C00000"/>
                </a:solidFill>
                <a:latin typeface="Arial"/>
                <a:ea typeface="Arial"/>
                <a:cs typeface="Arial"/>
                <a:sym typeface="Arial"/>
              </a:rPr>
              <a:t>udios &amp; Trainings on:</a:t>
            </a:r>
          </a:p>
          <a:p>
            <a:pPr marL="0" marR="0" lvl="0" indent="0" algn="ctr" rtl="0">
              <a:spcBef>
                <a:spcPts val="0"/>
              </a:spcBef>
              <a:spcAft>
                <a:spcPts val="0"/>
              </a:spcAft>
              <a:buClr>
                <a:schemeClr val="dk1"/>
              </a:buClr>
              <a:buSzPts val="2000"/>
              <a:buFont typeface="Arial"/>
              <a:buNone/>
            </a:pPr>
            <a:endParaRPr lang="en-US" sz="2000" b="1" dirty="0">
              <a:solidFill>
                <a:schemeClr val="dk1"/>
              </a:solidFill>
              <a:latin typeface="Arial"/>
              <a:ea typeface="Arial"/>
              <a:cs typeface="Arial"/>
              <a:sym typeface="Arial"/>
            </a:endParaRPr>
          </a:p>
          <a:p>
            <a:pPr marL="342900" lvl="2" indent="-342900">
              <a:buClr>
                <a:schemeClr val="dk1"/>
              </a:buClr>
              <a:buSzPts val="2000"/>
              <a:buFont typeface="Arial" panose="020B0604020202020204" pitchFamily="34" charset="0"/>
              <a:buChar char="•"/>
            </a:pPr>
            <a:r>
              <a:rPr lang="en-US" sz="2000" b="1" dirty="0">
                <a:solidFill>
                  <a:schemeClr val="dk1"/>
                </a:solidFill>
              </a:rPr>
              <a:t>Love Yourself Successful</a:t>
            </a:r>
          </a:p>
          <a:p>
            <a:pPr marL="342900" lvl="2" indent="-342900">
              <a:buClr>
                <a:schemeClr val="dk1"/>
              </a:buClr>
              <a:buSzPts val="2000"/>
              <a:buFont typeface="Arial" panose="020B0604020202020204" pitchFamily="34" charset="0"/>
              <a:buChar char="•"/>
            </a:pPr>
            <a:r>
              <a:rPr lang="en-US" sz="2000" b="1" dirty="0">
                <a:solidFill>
                  <a:schemeClr val="dk1"/>
                </a:solidFill>
              </a:rPr>
              <a:t>Jumpstarting Your Business</a:t>
            </a:r>
          </a:p>
          <a:p>
            <a:pPr marL="342900" lvl="2" indent="-342900">
              <a:buClr>
                <a:schemeClr val="dk1"/>
              </a:buClr>
              <a:buSzPts val="2000"/>
              <a:buFont typeface="Arial" panose="020B0604020202020204" pitchFamily="34" charset="0"/>
              <a:buChar char="•"/>
            </a:pPr>
            <a:r>
              <a:rPr lang="en-US" sz="2000" b="1" dirty="0">
                <a:solidFill>
                  <a:schemeClr val="dk1"/>
                </a:solidFill>
              </a:rPr>
              <a:t>Speaking &amp; Getting Speaking Gigs</a:t>
            </a:r>
          </a:p>
          <a:p>
            <a:pPr marL="342900" lvl="2" indent="-342900">
              <a:buClr>
                <a:schemeClr val="dk1"/>
              </a:buClr>
              <a:buSzPts val="2000"/>
              <a:buFont typeface="Arial" panose="020B0604020202020204" pitchFamily="34" charset="0"/>
              <a:buChar char="•"/>
            </a:pPr>
            <a:r>
              <a:rPr lang="en-US" sz="2000" b="1" dirty="0">
                <a:solidFill>
                  <a:schemeClr val="dk1"/>
                </a:solidFill>
              </a:rPr>
              <a:t>Developing Ideas or Your Purpose</a:t>
            </a:r>
          </a:p>
          <a:p>
            <a:pPr marL="342900" lvl="2" indent="-342900">
              <a:buClr>
                <a:schemeClr val="dk1"/>
              </a:buClr>
              <a:buSzPts val="2000"/>
              <a:buFont typeface="Arial" panose="020B0604020202020204" pitchFamily="34" charset="0"/>
              <a:buChar char="•"/>
            </a:pPr>
            <a:r>
              <a:rPr lang="en-US" sz="2000" b="1" dirty="0">
                <a:solidFill>
                  <a:schemeClr val="dk1"/>
                </a:solidFill>
              </a:rPr>
              <a:t>Hiring &amp; Delegating to a Team</a:t>
            </a:r>
          </a:p>
          <a:p>
            <a:pPr marL="342900" lvl="2" indent="-342900">
              <a:buClr>
                <a:schemeClr val="dk1"/>
              </a:buClr>
              <a:buSzPts val="2000"/>
              <a:buFont typeface="Arial" panose="020B0604020202020204" pitchFamily="34" charset="0"/>
              <a:buChar char="•"/>
            </a:pPr>
            <a:r>
              <a:rPr lang="en-US" sz="2000" b="1" dirty="0">
                <a:solidFill>
                  <a:schemeClr val="dk1"/>
                </a:solidFill>
              </a:rPr>
              <a:t>Updating &amp; Monetizing Your Website</a:t>
            </a:r>
          </a:p>
          <a:p>
            <a:pPr marL="342900" lvl="2" indent="-342900">
              <a:buClr>
                <a:schemeClr val="dk1"/>
              </a:buClr>
              <a:buSzPts val="2000"/>
              <a:buFont typeface="Arial" panose="020B0604020202020204" pitchFamily="34" charset="0"/>
              <a:buChar char="•"/>
            </a:pPr>
            <a:r>
              <a:rPr lang="en-US" sz="2000" b="1" dirty="0">
                <a:solidFill>
                  <a:schemeClr val="dk1"/>
                </a:solidFill>
              </a:rPr>
              <a:t>And more!</a:t>
            </a:r>
          </a:p>
          <a:p>
            <a:pPr marL="0" marR="0" lvl="0" indent="0" algn="ctr" rtl="0">
              <a:spcBef>
                <a:spcPts val="0"/>
              </a:spcBef>
              <a:spcAft>
                <a:spcPts val="0"/>
              </a:spcAft>
              <a:buClr>
                <a:schemeClr val="dk1"/>
              </a:buClr>
              <a:buSzPts val="2000"/>
              <a:buFont typeface="Arial"/>
              <a:buNone/>
            </a:pPr>
            <a:endParaRPr lang="en-US" sz="1200" b="1" dirty="0">
              <a:solidFill>
                <a:schemeClr val="dk1"/>
              </a:solidFill>
              <a:latin typeface="Arial"/>
              <a:ea typeface="Arial"/>
              <a:cs typeface="Arial"/>
              <a:sym typeface="Arial"/>
            </a:endParaRPr>
          </a:p>
          <a:p>
            <a:pPr marL="0" marR="0" lvl="0" indent="0" algn="ctr" rtl="0">
              <a:spcBef>
                <a:spcPts val="0"/>
              </a:spcBef>
              <a:spcAft>
                <a:spcPts val="0"/>
              </a:spcAft>
              <a:buClr>
                <a:schemeClr val="dk1"/>
              </a:buClr>
              <a:buSzPts val="2000"/>
              <a:buFont typeface="Arial"/>
              <a:buNone/>
            </a:pPr>
            <a:r>
              <a:rPr lang="en-US" sz="2000" b="1" dirty="0">
                <a:solidFill>
                  <a:schemeClr val="dk1"/>
                </a:solidFill>
                <a:latin typeface="Arial"/>
                <a:ea typeface="Arial"/>
                <a:cs typeface="Arial"/>
                <a:sym typeface="Arial"/>
              </a:rPr>
              <a:t> </a:t>
            </a:r>
            <a:r>
              <a:rPr lang="en-US" sz="2000" b="1" u="sng" dirty="0" err="1">
                <a:solidFill>
                  <a:schemeClr val="hlink"/>
                </a:solidFill>
                <a:latin typeface="Arial"/>
                <a:ea typeface="Arial"/>
                <a:cs typeface="Arial"/>
                <a:sym typeface="Arial"/>
                <a:hlinkClick r:id="rId3"/>
              </a:rPr>
              <a:t>www.</a:t>
            </a:r>
            <a:r>
              <a:rPr lang="en-US" sz="2000" b="1" u="sng" dirty="0" err="1">
                <a:solidFill>
                  <a:schemeClr val="hlink"/>
                </a:solidFill>
                <a:latin typeface="Arial"/>
                <a:ea typeface="Arial"/>
                <a:cs typeface="Arial"/>
                <a:sym typeface="Arial"/>
              </a:rPr>
              <a:t>JumpstartYourMarketing.com</a:t>
            </a:r>
            <a:r>
              <a:rPr lang="en-US" sz="2000" b="1" u="sng" dirty="0">
                <a:solidFill>
                  <a:schemeClr val="hlink"/>
                </a:solidFill>
                <a:latin typeface="Arial"/>
                <a:ea typeface="Arial"/>
                <a:cs typeface="Arial"/>
                <a:sym typeface="Arial"/>
              </a:rPr>
              <a:t>/Toastmasters</a:t>
            </a:r>
            <a:endParaRPr sz="2000" b="1" u="sng" dirty="0">
              <a:solidFill>
                <a:srgbClr val="000000"/>
              </a:solidFill>
              <a:latin typeface="Arial"/>
              <a:ea typeface="Arial"/>
              <a:cs typeface="Arial"/>
              <a:sym typeface="Arial"/>
            </a:endParaRPr>
          </a:p>
          <a:p>
            <a:pPr marL="0" marR="0" lvl="0" indent="0" algn="ctr" rtl="0">
              <a:spcBef>
                <a:spcPts val="0"/>
              </a:spcBef>
              <a:spcAft>
                <a:spcPts val="0"/>
              </a:spcAft>
              <a:buClr>
                <a:srgbClr val="000000"/>
              </a:buClr>
              <a:buSzPts val="2000"/>
              <a:buFont typeface="Arial"/>
              <a:buNone/>
            </a:pPr>
            <a:r>
              <a:rPr lang="en-US" sz="2000" dirty="0">
                <a:solidFill>
                  <a:srgbClr val="000000"/>
                </a:solidFill>
                <a:latin typeface="Arial"/>
                <a:ea typeface="Arial"/>
                <a:cs typeface="Arial"/>
                <a:sym typeface="Arial"/>
              </a:rPr>
              <a:t> </a:t>
            </a:r>
            <a:endParaRPr dirty="0"/>
          </a:p>
          <a:p>
            <a:pPr marL="0" marR="0" lvl="0" indent="0" algn="ctr" rtl="0">
              <a:spcBef>
                <a:spcPts val="0"/>
              </a:spcBef>
              <a:spcAft>
                <a:spcPts val="0"/>
              </a:spcAft>
              <a:buClr>
                <a:schemeClr val="dk1"/>
              </a:buClr>
              <a:buSzPts val="2000"/>
              <a:buFont typeface="Arial"/>
              <a:buNone/>
            </a:pPr>
            <a:endParaRPr sz="2000" dirty="0">
              <a:solidFill>
                <a:srgbClr val="000000"/>
              </a:solidFill>
              <a:latin typeface="Arial"/>
              <a:ea typeface="Arial"/>
              <a:cs typeface="Arial"/>
              <a:sym typeface="Arial"/>
            </a:endParaRPr>
          </a:p>
          <a:p>
            <a:pPr marL="0" marR="0" lvl="0" indent="0" algn="ctr" rtl="0">
              <a:spcBef>
                <a:spcPts val="0"/>
              </a:spcBef>
              <a:spcAft>
                <a:spcPts val="0"/>
              </a:spcAft>
              <a:buClr>
                <a:schemeClr val="dk1"/>
              </a:buClr>
              <a:buSzPts val="2000"/>
              <a:buFont typeface="Arial"/>
              <a:buNone/>
            </a:pPr>
            <a:endParaRPr sz="2000" dirty="0">
              <a:solidFill>
                <a:srgbClr val="000000"/>
              </a:solidFill>
              <a:latin typeface="Arial"/>
              <a:ea typeface="Arial"/>
              <a:cs typeface="Arial"/>
              <a:sym typeface="Arial"/>
            </a:endParaRPr>
          </a:p>
        </p:txBody>
      </p:sp>
      <p:pic>
        <p:nvPicPr>
          <p:cNvPr id="859" name="Shape 859" descr="cell-phones.png"/>
          <p:cNvPicPr preferRelativeResize="0"/>
          <p:nvPr/>
        </p:nvPicPr>
        <p:blipFill rotWithShape="1">
          <a:blip r:embed="rId4">
            <a:alphaModFix/>
          </a:blip>
          <a:srcRect/>
          <a:stretch/>
        </p:blipFill>
        <p:spPr>
          <a:xfrm>
            <a:off x="6934200" y="609600"/>
            <a:ext cx="1752600" cy="1303338"/>
          </a:xfrm>
          <a:prstGeom prst="rect">
            <a:avLst/>
          </a:prstGeom>
          <a:noFill/>
          <a:ln>
            <a:noFill/>
          </a:ln>
        </p:spPr>
      </p:pic>
      <p:pic>
        <p:nvPicPr>
          <p:cNvPr id="860" name="Shape 860" descr="LYS 3D Cover small.jpg"/>
          <p:cNvPicPr preferRelativeResize="0"/>
          <p:nvPr/>
        </p:nvPicPr>
        <p:blipFill rotWithShape="1">
          <a:blip r:embed="rId5">
            <a:alphaModFix/>
          </a:blip>
          <a:srcRect/>
          <a:stretch/>
        </p:blipFill>
        <p:spPr>
          <a:xfrm>
            <a:off x="546100" y="406400"/>
            <a:ext cx="1358900" cy="1722438"/>
          </a:xfrm>
          <a:prstGeom prst="rect">
            <a:avLst/>
          </a:prstGeom>
          <a:noFill/>
          <a:ln>
            <a:noFill/>
          </a:ln>
        </p:spPr>
      </p:pic>
    </p:spTree>
    <p:extLst>
      <p:ext uri="{BB962C8B-B14F-4D97-AF65-F5344CB8AC3E}">
        <p14:creationId xmlns:p14="http://schemas.microsoft.com/office/powerpoint/2010/main" val="28480408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Shape 522"/>
          <p:cNvPicPr preferRelativeResize="0"/>
          <p:nvPr/>
        </p:nvPicPr>
        <p:blipFill rotWithShape="1">
          <a:blip r:embed="rId3">
            <a:alphaModFix/>
          </a:blip>
          <a:srcRect/>
          <a:stretch/>
        </p:blipFill>
        <p:spPr>
          <a:xfrm>
            <a:off x="990600" y="457200"/>
            <a:ext cx="7239000" cy="5105400"/>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ctrTitle"/>
          </p:nvPr>
        </p:nvSpPr>
        <p:spPr>
          <a:xfrm>
            <a:off x="762000" y="533400"/>
            <a:ext cx="7543800" cy="2133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800"/>
              <a:buFont typeface="Calibri"/>
              <a:buNone/>
            </a:pPr>
            <a:r>
              <a:rPr lang="en-US" sz="4800" b="1" i="1" u="none" strike="noStrike" cap="none">
                <a:solidFill>
                  <a:schemeClr val="dk1"/>
                </a:solidFill>
                <a:latin typeface="Calibri"/>
                <a:ea typeface="Calibri"/>
                <a:cs typeface="Calibri"/>
                <a:sym typeface="Calibri"/>
              </a:rPr>
              <a:t>Want the Fast Track to</a:t>
            </a:r>
            <a:br>
              <a:rPr lang="en-US" sz="4800" b="1" i="1" u="none" strike="noStrike" cap="none">
                <a:solidFill>
                  <a:schemeClr val="dk1"/>
                </a:solidFill>
                <a:latin typeface="Calibri"/>
                <a:ea typeface="Calibri"/>
                <a:cs typeface="Calibri"/>
                <a:sym typeface="Calibri"/>
              </a:rPr>
            </a:br>
            <a:r>
              <a:rPr lang="en-US" sz="4800" b="1" i="1" u="none" strike="noStrike" cap="none">
                <a:solidFill>
                  <a:schemeClr val="dk1"/>
                </a:solidFill>
                <a:latin typeface="Calibri"/>
                <a:ea typeface="Calibri"/>
                <a:cs typeface="Calibri"/>
                <a:sym typeface="Calibri"/>
              </a:rPr>
              <a:t>Implementation?</a:t>
            </a:r>
            <a:endParaRPr sz="4800" b="1" i="1" u="sng" strike="noStrike" cap="none">
              <a:solidFill>
                <a:schemeClr val="dk1"/>
              </a:solidFill>
              <a:latin typeface="Radley"/>
              <a:ea typeface="Radley"/>
              <a:cs typeface="Radley"/>
              <a:sym typeface="Radley"/>
            </a:endParaRPr>
          </a:p>
        </p:txBody>
      </p:sp>
      <p:pic>
        <p:nvPicPr>
          <p:cNvPr id="556" name="Shape 556" descr="Fast_Track.jpg"/>
          <p:cNvPicPr preferRelativeResize="0"/>
          <p:nvPr/>
        </p:nvPicPr>
        <p:blipFill rotWithShape="1">
          <a:blip r:embed="rId3">
            <a:alphaModFix/>
          </a:blip>
          <a:srcRect/>
          <a:stretch/>
        </p:blipFill>
        <p:spPr>
          <a:xfrm>
            <a:off x="1905000" y="2819400"/>
            <a:ext cx="5181600" cy="2728913"/>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94F7A9F-5984-2346-AC07-D01E6A7FFEAC}"/>
              </a:ext>
            </a:extLst>
          </p:cNvPr>
          <p:cNvPicPr>
            <a:picLocks noChangeAspect="1"/>
          </p:cNvPicPr>
          <p:nvPr/>
        </p:nvPicPr>
        <p:blipFill>
          <a:blip r:embed="rId3"/>
          <a:stretch>
            <a:fillRect/>
          </a:stretch>
        </p:blipFill>
        <p:spPr>
          <a:xfrm>
            <a:off x="936171" y="206831"/>
            <a:ext cx="7173685" cy="5442855"/>
          </a:xfrm>
          <a:prstGeom prst="rect">
            <a:avLst/>
          </a:prstGeom>
        </p:spPr>
      </p:pic>
    </p:spTree>
    <p:extLst>
      <p:ext uri="{BB962C8B-B14F-4D97-AF65-F5344CB8AC3E}">
        <p14:creationId xmlns:p14="http://schemas.microsoft.com/office/powerpoint/2010/main" val="15975422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Shape 562"/>
          <p:cNvSpPr txBox="1">
            <a:spLocks noGrp="1"/>
          </p:cNvSpPr>
          <p:nvPr>
            <p:ph type="ctrTitle"/>
          </p:nvPr>
        </p:nvSpPr>
        <p:spPr>
          <a:xfrm>
            <a:off x="685800" y="3200400"/>
            <a:ext cx="7772400" cy="2819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600"/>
              <a:buFont typeface="Calibri"/>
              <a:buNone/>
            </a:pPr>
            <a:r>
              <a:rPr lang="en-US" sz="3600" b="1" i="0" u="none" strike="noStrike" cap="none">
                <a:solidFill>
                  <a:schemeClr val="dk1"/>
                </a:solidFill>
                <a:latin typeface="Calibri"/>
                <a:ea typeface="Calibri"/>
                <a:cs typeface="Calibri"/>
                <a:sym typeface="Calibri"/>
              </a:rPr>
              <a:t>Invest in </a:t>
            </a:r>
            <a:r>
              <a:rPr lang="en-US" sz="3600" b="1" i="1" u="sng" strike="noStrike" cap="none">
                <a:solidFill>
                  <a:schemeClr val="dk1"/>
                </a:solidFill>
                <a:latin typeface="Calibri"/>
                <a:ea typeface="Calibri"/>
                <a:cs typeface="Calibri"/>
                <a:sym typeface="Calibri"/>
              </a:rPr>
              <a:t>YOU</a:t>
            </a:r>
            <a:r>
              <a:rPr lang="en-US" sz="3600" b="1" i="0" u="none" strike="noStrike" cap="none">
                <a:solidFill>
                  <a:schemeClr val="dk1"/>
                </a:solidFill>
                <a:latin typeface="Calibri"/>
                <a:ea typeface="Calibri"/>
                <a:cs typeface="Calibri"/>
                <a:sym typeface="Calibri"/>
              </a:rPr>
              <a:t> NOW and </a:t>
            </a:r>
            <a:r>
              <a:rPr lang="en-US" sz="3600" b="1" i="1" u="sng" strike="noStrike" cap="none">
                <a:solidFill>
                  <a:schemeClr val="dk1"/>
                </a:solidFill>
                <a:latin typeface="Calibri"/>
                <a:ea typeface="Calibri"/>
                <a:cs typeface="Calibri"/>
                <a:sym typeface="Calibri"/>
              </a:rPr>
              <a:t>FINALLY</a:t>
            </a:r>
            <a:r>
              <a:rPr lang="en-US" sz="3600" b="1" i="0" u="none" strike="noStrike" cap="none">
                <a:solidFill>
                  <a:schemeClr val="dk1"/>
                </a:solidFill>
                <a:latin typeface="Calibri"/>
                <a:ea typeface="Calibri"/>
                <a:cs typeface="Calibri"/>
                <a:sym typeface="Calibri"/>
              </a:rPr>
              <a:t> Get a JumpStart on Your Business &amp; your Life over the next year!</a:t>
            </a:r>
            <a:endParaRPr sz="3600" b="0" i="1" u="sng" strike="noStrike" cap="none">
              <a:solidFill>
                <a:schemeClr val="dk1"/>
              </a:solidFill>
              <a:latin typeface="Calibri"/>
              <a:ea typeface="Calibri"/>
              <a:cs typeface="Calibri"/>
              <a:sym typeface="Calibri"/>
            </a:endParaRPr>
          </a:p>
        </p:txBody>
      </p:sp>
      <p:pic>
        <p:nvPicPr>
          <p:cNvPr id="563" name="Shape 563"/>
          <p:cNvPicPr preferRelativeResize="0"/>
          <p:nvPr/>
        </p:nvPicPr>
        <p:blipFill rotWithShape="1">
          <a:blip r:embed="rId3">
            <a:alphaModFix/>
          </a:blip>
          <a:srcRect/>
          <a:stretch/>
        </p:blipFill>
        <p:spPr>
          <a:xfrm>
            <a:off x="1066800" y="609600"/>
            <a:ext cx="7150100" cy="2997200"/>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p:nvPr/>
        </p:nvSpPr>
        <p:spPr>
          <a:xfrm>
            <a:off x="2620335" y="4572000"/>
            <a:ext cx="3962400" cy="877163"/>
          </a:xfrm>
          <a:prstGeom prst="rect">
            <a:avLst/>
          </a:prstGeom>
          <a:noFill/>
          <a:ln>
            <a:noFill/>
          </a:ln>
        </p:spPr>
        <p:txBody>
          <a:bodyPr spcFirstLastPara="1" wrap="square" lIns="91425" tIns="91425" rIns="91425" bIns="45700" anchor="t" anchorCtr="0">
            <a:noAutofit/>
          </a:bodyPr>
          <a:lstStyle/>
          <a:p>
            <a:pPr marL="0" marR="0" lvl="0" indent="0" algn="ctr" rtl="0">
              <a:spcBef>
                <a:spcPts val="0"/>
              </a:spcBef>
              <a:spcAft>
                <a:spcPts val="0"/>
              </a:spcAft>
              <a:buNone/>
            </a:pPr>
            <a:r>
              <a:rPr lang="en-US" sz="3200" b="1">
                <a:solidFill>
                  <a:schemeClr val="dk1"/>
                </a:solidFill>
                <a:latin typeface="Arial"/>
                <a:ea typeface="Arial"/>
                <a:cs typeface="Arial"/>
                <a:sym typeface="Arial"/>
              </a:rPr>
              <a:t>THE TIME IS NOW!</a:t>
            </a:r>
            <a:endParaRPr/>
          </a:p>
          <a:p>
            <a:pPr marL="0" marR="0" lvl="0" indent="0" algn="l" rtl="0">
              <a:spcBef>
                <a:spcPts val="0"/>
              </a:spcBef>
              <a:spcAft>
                <a:spcPts val="0"/>
              </a:spcAft>
              <a:buNone/>
            </a:pPr>
            <a:endParaRPr sz="1600">
              <a:solidFill>
                <a:srgbClr val="000000"/>
              </a:solidFill>
              <a:latin typeface="Arial"/>
              <a:ea typeface="Arial"/>
              <a:cs typeface="Arial"/>
              <a:sym typeface="Arial"/>
            </a:endParaRPr>
          </a:p>
        </p:txBody>
      </p:sp>
      <p:pic>
        <p:nvPicPr>
          <p:cNvPr id="571" name="Shape 571"/>
          <p:cNvPicPr preferRelativeResize="0"/>
          <p:nvPr/>
        </p:nvPicPr>
        <p:blipFill rotWithShape="1">
          <a:blip r:embed="rId3">
            <a:alphaModFix/>
          </a:blip>
          <a:srcRect/>
          <a:stretch/>
        </p:blipFill>
        <p:spPr>
          <a:xfrm>
            <a:off x="2895600" y="482600"/>
            <a:ext cx="3411870" cy="3860800"/>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p:nvPr/>
        </p:nvSpPr>
        <p:spPr>
          <a:xfrm>
            <a:off x="1066800" y="245269"/>
            <a:ext cx="7772400" cy="1066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4400"/>
              <a:buFont typeface="Arial"/>
              <a:buNone/>
            </a:pPr>
            <a:r>
              <a:rPr lang="en-US" sz="4400" b="1">
                <a:solidFill>
                  <a:srgbClr val="C00000"/>
                </a:solidFill>
                <a:latin typeface="Arial"/>
                <a:ea typeface="Arial"/>
                <a:cs typeface="Arial"/>
                <a:sym typeface="Arial"/>
              </a:rPr>
              <a:t>Mentors Give You…</a:t>
            </a:r>
            <a:endParaRPr/>
          </a:p>
        </p:txBody>
      </p:sp>
      <p:sp>
        <p:nvSpPr>
          <p:cNvPr id="578" name="Shape 578"/>
          <p:cNvSpPr txBox="1"/>
          <p:nvPr/>
        </p:nvSpPr>
        <p:spPr>
          <a:xfrm>
            <a:off x="609600" y="1530350"/>
            <a:ext cx="5181600" cy="2986088"/>
          </a:xfrm>
          <a:prstGeom prst="rect">
            <a:avLst/>
          </a:prstGeom>
          <a:noFill/>
          <a:ln>
            <a:noFill/>
          </a:ln>
        </p:spPr>
        <p:txBody>
          <a:bodyPr spcFirstLastPara="1" wrap="square" lIns="91425" tIns="45700" rIns="91425" bIns="45700" anchor="t" anchorCtr="0">
            <a:noAutofit/>
          </a:bodyPr>
          <a:lstStyle/>
          <a:p>
            <a:pPr marL="742950" marR="0" lvl="0" indent="-742950" algn="l" rtl="0">
              <a:spcBef>
                <a:spcPts val="0"/>
              </a:spcBef>
              <a:spcAft>
                <a:spcPts val="0"/>
              </a:spcAft>
              <a:buClr>
                <a:schemeClr val="dk1"/>
              </a:buClr>
              <a:buSzPts val="3200"/>
              <a:buFont typeface="Arial"/>
              <a:buAutoNum type="arabicPeriod"/>
            </a:pPr>
            <a:r>
              <a:rPr lang="en-US" sz="3200" b="1">
                <a:solidFill>
                  <a:schemeClr val="dk1"/>
                </a:solidFill>
                <a:latin typeface="Arial"/>
                <a:ea typeface="Arial"/>
                <a:cs typeface="Arial"/>
                <a:sym typeface="Arial"/>
              </a:rPr>
              <a:t>Confidence</a:t>
            </a:r>
            <a:endParaRPr/>
          </a:p>
          <a:p>
            <a:pPr marL="742950" marR="0" lvl="0" indent="-742950" algn="l" rtl="0">
              <a:spcBef>
                <a:spcPts val="2400"/>
              </a:spcBef>
              <a:spcAft>
                <a:spcPts val="0"/>
              </a:spcAft>
              <a:buClr>
                <a:schemeClr val="dk1"/>
              </a:buClr>
              <a:buSzPts val="3200"/>
              <a:buFont typeface="Arial"/>
              <a:buAutoNum type="arabicPeriod"/>
            </a:pPr>
            <a:r>
              <a:rPr lang="en-US" sz="3200" b="1">
                <a:solidFill>
                  <a:schemeClr val="dk1"/>
                </a:solidFill>
                <a:latin typeface="Arial"/>
                <a:ea typeface="Arial"/>
                <a:cs typeface="Arial"/>
                <a:sym typeface="Arial"/>
              </a:rPr>
              <a:t>Clarity</a:t>
            </a:r>
            <a:endParaRPr/>
          </a:p>
          <a:p>
            <a:pPr marL="742950" marR="0" lvl="0" indent="-742950" algn="l" rtl="0">
              <a:spcBef>
                <a:spcPts val="2400"/>
              </a:spcBef>
              <a:spcAft>
                <a:spcPts val="0"/>
              </a:spcAft>
              <a:buClr>
                <a:schemeClr val="dk1"/>
              </a:buClr>
              <a:buSzPts val="3200"/>
              <a:buFont typeface="Arial"/>
              <a:buAutoNum type="arabicPeriod"/>
            </a:pPr>
            <a:r>
              <a:rPr lang="en-US" sz="3200" b="1">
                <a:solidFill>
                  <a:schemeClr val="dk1"/>
                </a:solidFill>
                <a:latin typeface="Arial"/>
                <a:ea typeface="Arial"/>
                <a:cs typeface="Arial"/>
                <a:sym typeface="Arial"/>
              </a:rPr>
              <a:t>Constant Correction</a:t>
            </a:r>
            <a:endParaRPr/>
          </a:p>
          <a:p>
            <a:pPr marL="742950" marR="0" lvl="0" indent="-742950" algn="l" rtl="0">
              <a:spcBef>
                <a:spcPts val="2400"/>
              </a:spcBef>
              <a:spcAft>
                <a:spcPts val="0"/>
              </a:spcAft>
              <a:buClr>
                <a:schemeClr val="dk1"/>
              </a:buClr>
              <a:buSzPts val="3200"/>
              <a:buFont typeface="Arial"/>
              <a:buAutoNum type="arabicPeriod"/>
            </a:pPr>
            <a:r>
              <a:rPr lang="en-US" sz="3200" b="1">
                <a:solidFill>
                  <a:schemeClr val="dk1"/>
                </a:solidFill>
                <a:latin typeface="Arial"/>
                <a:ea typeface="Arial"/>
                <a:cs typeface="Arial"/>
                <a:sym typeface="Arial"/>
              </a:rPr>
              <a:t>Contacts</a:t>
            </a:r>
            <a:endParaRPr/>
          </a:p>
        </p:txBody>
      </p:sp>
      <p:pic>
        <p:nvPicPr>
          <p:cNvPr id="579" name="Shape 579" descr="purposepath.jpg"/>
          <p:cNvPicPr preferRelativeResize="0"/>
          <p:nvPr/>
        </p:nvPicPr>
        <p:blipFill rotWithShape="1">
          <a:blip r:embed="rId3">
            <a:alphaModFix/>
          </a:blip>
          <a:srcRect/>
          <a:stretch/>
        </p:blipFill>
        <p:spPr>
          <a:xfrm>
            <a:off x="6019800" y="1905000"/>
            <a:ext cx="2438400" cy="3657600"/>
          </a:xfrm>
          <a:prstGeom prst="rect">
            <a:avLst/>
          </a:prstGeom>
          <a:noFill/>
          <a:ln>
            <a:noFill/>
          </a:ln>
        </p:spPr>
      </p:pic>
      <p:sp>
        <p:nvSpPr>
          <p:cNvPr id="580" name="Shape 580"/>
          <p:cNvSpPr txBox="1"/>
          <p:nvPr/>
        </p:nvSpPr>
        <p:spPr>
          <a:xfrm>
            <a:off x="381000" y="4708364"/>
            <a:ext cx="5181600" cy="8302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C00000"/>
              </a:buClr>
              <a:buSzPts val="2400"/>
              <a:buFont typeface="Arial"/>
              <a:buNone/>
            </a:pPr>
            <a:r>
              <a:rPr lang="en-US" sz="2400" b="1">
                <a:solidFill>
                  <a:srgbClr val="C00000"/>
                </a:solidFill>
                <a:latin typeface="Arial"/>
                <a:ea typeface="Arial"/>
                <a:cs typeface="Arial"/>
                <a:sym typeface="Arial"/>
              </a:rPr>
              <a:t>Friends see your present…</a:t>
            </a:r>
            <a:endParaRPr/>
          </a:p>
          <a:p>
            <a:pPr marL="0" marR="0" lvl="0" indent="0" algn="l" rtl="0">
              <a:spcBef>
                <a:spcPts val="0"/>
              </a:spcBef>
              <a:spcAft>
                <a:spcPts val="0"/>
              </a:spcAft>
              <a:buClr>
                <a:srgbClr val="C00000"/>
              </a:buClr>
              <a:buSzPts val="2400"/>
              <a:buFont typeface="Arial"/>
              <a:buNone/>
            </a:pPr>
            <a:r>
              <a:rPr lang="en-US" sz="2400" b="1">
                <a:solidFill>
                  <a:srgbClr val="C00000"/>
                </a:solidFill>
                <a:latin typeface="Arial"/>
                <a:ea typeface="Arial"/>
                <a:cs typeface="Arial"/>
                <a:sym typeface="Arial"/>
              </a:rPr>
              <a:t>Mentors see your FUTURE!</a:t>
            </a:r>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Shape 756"/>
          <p:cNvSpPr txBox="1"/>
          <p:nvPr/>
        </p:nvSpPr>
        <p:spPr>
          <a:xfrm>
            <a:off x="1507331" y="4932760"/>
            <a:ext cx="6229350" cy="923330"/>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100"/>
              <a:buFont typeface="Arial"/>
              <a:buNone/>
            </a:pPr>
            <a:r>
              <a:rPr lang="en-US" sz="2100" b="1" i="1">
                <a:solidFill>
                  <a:schemeClr val="lt1"/>
                </a:solidFill>
                <a:latin typeface="Arial"/>
                <a:ea typeface="Arial"/>
                <a:cs typeface="Arial"/>
                <a:sym typeface="Arial"/>
              </a:rPr>
              <a:t>“I doubled my income in my business in the first 8 months!”</a:t>
            </a:r>
            <a:r>
              <a:rPr lang="en-US" sz="3300">
                <a:solidFill>
                  <a:schemeClr val="dk2"/>
                </a:solidFill>
                <a:latin typeface="Arial"/>
                <a:ea typeface="Arial"/>
                <a:cs typeface="Arial"/>
                <a:sym typeface="Arial"/>
              </a:rPr>
              <a:t> </a:t>
            </a:r>
            <a:endParaRPr/>
          </a:p>
        </p:txBody>
      </p:sp>
      <p:sp>
        <p:nvSpPr>
          <p:cNvPr id="757" name="Shape 757"/>
          <p:cNvSpPr txBox="1">
            <a:spLocks noGrp="1"/>
          </p:cNvSpPr>
          <p:nvPr>
            <p:ph type="title"/>
          </p:nvPr>
        </p:nvSpPr>
        <p:spPr>
          <a:xfrm>
            <a:off x="373625" y="256906"/>
            <a:ext cx="8495071" cy="106203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800000"/>
              </a:buClr>
              <a:buSzPts val="2700"/>
              <a:buFont typeface="Calibri"/>
              <a:buNone/>
            </a:pPr>
            <a:r>
              <a:rPr lang="en-US" sz="3600" b="1" i="0" u="none" strike="noStrike" cap="none" dirty="0">
                <a:solidFill>
                  <a:schemeClr val="tx1"/>
                </a:solidFill>
                <a:sym typeface="Calibri"/>
              </a:rPr>
              <a:t>Darla was just able to finally take a paycheck from her non-profit last year!</a:t>
            </a:r>
            <a:endParaRPr sz="3600" dirty="0">
              <a:solidFill>
                <a:schemeClr val="tx1"/>
              </a:solidFill>
            </a:endParaRPr>
          </a:p>
        </p:txBody>
      </p:sp>
      <p:pic>
        <p:nvPicPr>
          <p:cNvPr id="758" name="Shape 758"/>
          <p:cNvPicPr preferRelativeResize="0"/>
          <p:nvPr/>
        </p:nvPicPr>
        <p:blipFill rotWithShape="1">
          <a:blip r:embed="rId3">
            <a:alphaModFix/>
          </a:blip>
          <a:srcRect/>
          <a:stretch/>
        </p:blipFill>
        <p:spPr>
          <a:xfrm>
            <a:off x="1150374" y="1510635"/>
            <a:ext cx="2564376" cy="3274487"/>
          </a:xfrm>
          <a:prstGeom prst="rect">
            <a:avLst/>
          </a:prstGeom>
          <a:noFill/>
          <a:ln>
            <a:noFill/>
          </a:ln>
        </p:spPr>
      </p:pic>
      <p:pic>
        <p:nvPicPr>
          <p:cNvPr id="759" name="Shape 759"/>
          <p:cNvPicPr preferRelativeResize="0"/>
          <p:nvPr/>
        </p:nvPicPr>
        <p:blipFill rotWithShape="1">
          <a:blip r:embed="rId4">
            <a:alphaModFix/>
          </a:blip>
          <a:srcRect/>
          <a:stretch/>
        </p:blipFill>
        <p:spPr>
          <a:xfrm>
            <a:off x="3943350" y="1510635"/>
            <a:ext cx="4286250" cy="32304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6"/>
                                        </p:tgtEl>
                                        <p:attrNameLst>
                                          <p:attrName>style.visibility</p:attrName>
                                        </p:attrNameLst>
                                      </p:cBhvr>
                                      <p:to>
                                        <p:strVal val="visible"/>
                                      </p:to>
                                    </p:set>
                                    <p:animEffect transition="in" filter="fade">
                                      <p:cBhvr>
                                        <p:cTn id="7" dur="500"/>
                                        <p:tgtEl>
                                          <p:spTgt spid="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Shape 593"/>
          <p:cNvSpPr txBox="1">
            <a:spLocks noGrp="1"/>
          </p:cNvSpPr>
          <p:nvPr>
            <p:ph type="title"/>
          </p:nvPr>
        </p:nvSpPr>
        <p:spPr>
          <a:xfrm>
            <a:off x="533400" y="304800"/>
            <a:ext cx="8153400" cy="990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240"/>
              <a:buFont typeface="Calibri"/>
              <a:buNone/>
            </a:pPr>
            <a:r>
              <a:rPr lang="en-US" sz="3240" b="1" i="0" u="none" strike="noStrike" cap="none">
                <a:solidFill>
                  <a:schemeClr val="dk1"/>
                </a:solidFill>
                <a:latin typeface="Calibri"/>
                <a:ea typeface="Calibri"/>
                <a:cs typeface="Calibri"/>
                <a:sym typeface="Calibri"/>
              </a:rPr>
              <a:t>This is my “What IF”, What’s Yours?</a:t>
            </a:r>
            <a:r>
              <a:rPr lang="en-US" sz="3240" b="0" i="0" u="none" strike="noStrike" cap="none">
                <a:solidFill>
                  <a:srgbClr val="000000"/>
                </a:solidFill>
                <a:latin typeface="Calibri"/>
                <a:ea typeface="Calibri"/>
                <a:cs typeface="Calibri"/>
                <a:sym typeface="Calibri"/>
              </a:rPr>
              <a:t/>
            </a:r>
            <a:br>
              <a:rPr lang="en-US" sz="3240" b="0" i="0" u="none" strike="noStrike" cap="none">
                <a:solidFill>
                  <a:srgbClr val="000000"/>
                </a:solidFill>
                <a:latin typeface="Calibri"/>
                <a:ea typeface="Calibri"/>
                <a:cs typeface="Calibri"/>
                <a:sym typeface="Calibri"/>
              </a:rPr>
            </a:br>
            <a:endParaRPr sz="3240" b="1" i="0" u="none" strike="noStrike" cap="none">
              <a:solidFill>
                <a:srgbClr val="800000"/>
              </a:solidFill>
              <a:latin typeface="Calibri"/>
              <a:ea typeface="Calibri"/>
              <a:cs typeface="Calibri"/>
              <a:sym typeface="Calibri"/>
            </a:endParaRPr>
          </a:p>
        </p:txBody>
      </p:sp>
      <p:pic>
        <p:nvPicPr>
          <p:cNvPr id="594" name="Shape 594" descr="Rivercats.jpeg"/>
          <p:cNvPicPr preferRelativeResize="0"/>
          <p:nvPr/>
        </p:nvPicPr>
        <p:blipFill rotWithShape="1">
          <a:blip r:embed="rId3">
            <a:alphaModFix/>
          </a:blip>
          <a:srcRect/>
          <a:stretch/>
        </p:blipFill>
        <p:spPr>
          <a:xfrm>
            <a:off x="304800" y="990600"/>
            <a:ext cx="3810000" cy="2286000"/>
          </a:xfrm>
          <a:prstGeom prst="rect">
            <a:avLst/>
          </a:prstGeom>
          <a:noFill/>
          <a:ln>
            <a:noFill/>
          </a:ln>
        </p:spPr>
      </p:pic>
      <p:pic>
        <p:nvPicPr>
          <p:cNvPr id="595" name="Shape 595" descr="IncredibleJohns.jpeg"/>
          <p:cNvPicPr preferRelativeResize="0"/>
          <p:nvPr/>
        </p:nvPicPr>
        <p:blipFill rotWithShape="1">
          <a:blip r:embed="rId4">
            <a:alphaModFix/>
          </a:blip>
          <a:srcRect/>
          <a:stretch/>
        </p:blipFill>
        <p:spPr>
          <a:xfrm>
            <a:off x="5105400" y="990600"/>
            <a:ext cx="3657600" cy="2187575"/>
          </a:xfrm>
          <a:prstGeom prst="rect">
            <a:avLst/>
          </a:prstGeom>
          <a:noFill/>
          <a:ln>
            <a:noFill/>
          </a:ln>
        </p:spPr>
      </p:pic>
      <p:pic>
        <p:nvPicPr>
          <p:cNvPr id="596" name="Shape 596" descr="Raiders.jpeg"/>
          <p:cNvPicPr preferRelativeResize="0"/>
          <p:nvPr/>
        </p:nvPicPr>
        <p:blipFill rotWithShape="1">
          <a:blip r:embed="rId5">
            <a:alphaModFix/>
          </a:blip>
          <a:srcRect/>
          <a:stretch/>
        </p:blipFill>
        <p:spPr>
          <a:xfrm>
            <a:off x="304800" y="3581400"/>
            <a:ext cx="3683000" cy="2209800"/>
          </a:xfrm>
          <a:prstGeom prst="rect">
            <a:avLst/>
          </a:prstGeom>
          <a:noFill/>
          <a:ln>
            <a:noFill/>
          </a:ln>
        </p:spPr>
      </p:pic>
      <p:pic>
        <p:nvPicPr>
          <p:cNvPr id="597" name="Shape 597" descr="KatandJasonWA2014 copy.jpg"/>
          <p:cNvPicPr preferRelativeResize="0"/>
          <p:nvPr/>
        </p:nvPicPr>
        <p:blipFill rotWithShape="1">
          <a:blip r:embed="rId6">
            <a:alphaModFix/>
          </a:blip>
          <a:srcRect/>
          <a:stretch/>
        </p:blipFill>
        <p:spPr>
          <a:xfrm>
            <a:off x="5613400" y="3505200"/>
            <a:ext cx="3149600" cy="2362200"/>
          </a:xfrm>
          <a:prstGeom prst="rect">
            <a:avLst/>
          </a:prstGeom>
          <a:noFill/>
          <a:ln>
            <a:noFill/>
          </a:ln>
        </p:spPr>
      </p:pic>
      <p:pic>
        <p:nvPicPr>
          <p:cNvPr id="598" name="Shape 598" descr="KatandJason-walkingoffMrMrs.jpg"/>
          <p:cNvPicPr preferRelativeResize="0"/>
          <p:nvPr/>
        </p:nvPicPr>
        <p:blipFill rotWithShape="1">
          <a:blip r:embed="rId7">
            <a:alphaModFix/>
          </a:blip>
          <a:srcRect/>
          <a:stretch/>
        </p:blipFill>
        <p:spPr>
          <a:xfrm>
            <a:off x="3281516" y="2689123"/>
            <a:ext cx="2844800" cy="2133600"/>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Shape 618"/>
          <p:cNvSpPr txBox="1">
            <a:spLocks noGrp="1"/>
          </p:cNvSpPr>
          <p:nvPr>
            <p:ph type="title"/>
          </p:nvPr>
        </p:nvSpPr>
        <p:spPr>
          <a:xfrm>
            <a:off x="762000" y="762000"/>
            <a:ext cx="7848600" cy="990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959"/>
              <a:buFont typeface="Calibri"/>
              <a:buNone/>
            </a:pPr>
            <a:r>
              <a:rPr lang="en-US" sz="3959" b="1" i="0" u="none" strike="noStrike" cap="none">
                <a:solidFill>
                  <a:schemeClr val="dk1"/>
                </a:solidFill>
                <a:latin typeface="Calibri"/>
                <a:ea typeface="Calibri"/>
                <a:cs typeface="Calibri"/>
                <a:sym typeface="Calibri"/>
              </a:rPr>
              <a:t>Join Me One Way or </a:t>
            </a:r>
            <a:br>
              <a:rPr lang="en-US" sz="3959" b="1" i="0" u="none" strike="noStrike" cap="none">
                <a:solidFill>
                  <a:schemeClr val="dk1"/>
                </a:solidFill>
                <a:latin typeface="Calibri"/>
                <a:ea typeface="Calibri"/>
                <a:cs typeface="Calibri"/>
                <a:sym typeface="Calibri"/>
              </a:rPr>
            </a:br>
            <a:r>
              <a:rPr lang="en-US" sz="3959" b="1" i="0" u="none" strike="noStrike" cap="none">
                <a:solidFill>
                  <a:schemeClr val="dk1"/>
                </a:solidFill>
                <a:latin typeface="Calibri"/>
                <a:ea typeface="Calibri"/>
                <a:cs typeface="Calibri"/>
                <a:sym typeface="Calibri"/>
              </a:rPr>
              <a:t>Another Today!</a:t>
            </a:r>
            <a:r>
              <a:rPr lang="en-US" sz="3240" b="0" i="0" u="none" strike="noStrike" cap="none">
                <a:solidFill>
                  <a:srgbClr val="000000"/>
                </a:solidFill>
                <a:latin typeface="Calibri"/>
                <a:ea typeface="Calibri"/>
                <a:cs typeface="Calibri"/>
                <a:sym typeface="Calibri"/>
              </a:rPr>
              <a:t/>
            </a:r>
            <a:br>
              <a:rPr lang="en-US" sz="3240" b="0" i="0" u="none" strike="noStrike" cap="none">
                <a:solidFill>
                  <a:srgbClr val="000000"/>
                </a:solidFill>
                <a:latin typeface="Calibri"/>
                <a:ea typeface="Calibri"/>
                <a:cs typeface="Calibri"/>
                <a:sym typeface="Calibri"/>
              </a:rPr>
            </a:br>
            <a:endParaRPr sz="3240" b="1" i="0" u="none" strike="noStrike" cap="none">
              <a:solidFill>
                <a:srgbClr val="800000"/>
              </a:solidFill>
              <a:latin typeface="Calibri"/>
              <a:ea typeface="Calibri"/>
              <a:cs typeface="Calibri"/>
              <a:sym typeface="Calibri"/>
            </a:endParaRPr>
          </a:p>
        </p:txBody>
      </p:sp>
      <p:sp>
        <p:nvSpPr>
          <p:cNvPr id="619" name="Shape 619"/>
          <p:cNvSpPr txBox="1"/>
          <p:nvPr/>
        </p:nvSpPr>
        <p:spPr>
          <a:xfrm>
            <a:off x="685800" y="4724400"/>
            <a:ext cx="7772400" cy="12001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3600"/>
              <a:buFont typeface="Arial"/>
              <a:buNone/>
            </a:pPr>
            <a:r>
              <a:rPr lang="en-US" sz="3600" b="1" i="1">
                <a:solidFill>
                  <a:srgbClr val="000000"/>
                </a:solidFill>
                <a:latin typeface="Arial"/>
                <a:ea typeface="Arial"/>
                <a:cs typeface="Arial"/>
                <a:sym typeface="Arial"/>
              </a:rPr>
              <a:t>Let Me Get My Hands On You to Jumpstart Your Business!</a:t>
            </a:r>
            <a:endParaRPr/>
          </a:p>
        </p:txBody>
      </p:sp>
      <p:pic>
        <p:nvPicPr>
          <p:cNvPr id="620" name="Shape 620" descr="Screen Shot 2015-08-17 at 11.14.45 PM.png"/>
          <p:cNvPicPr preferRelativeResize="0"/>
          <p:nvPr/>
        </p:nvPicPr>
        <p:blipFill rotWithShape="1">
          <a:blip r:embed="rId3">
            <a:alphaModFix/>
          </a:blip>
          <a:srcRect/>
          <a:stretch/>
        </p:blipFill>
        <p:spPr>
          <a:xfrm>
            <a:off x="2667000" y="1981200"/>
            <a:ext cx="3733800" cy="2570163"/>
          </a:xfrm>
          <a:prstGeom prst="rect">
            <a:avLst/>
          </a:prstGeom>
          <a:noFill/>
          <a:ln>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Shape 780"/>
          <p:cNvSpPr txBox="1">
            <a:spLocks noGrp="1"/>
          </p:cNvSpPr>
          <p:nvPr>
            <p:ph type="title"/>
          </p:nvPr>
        </p:nvSpPr>
        <p:spPr>
          <a:xfrm>
            <a:off x="468876" y="336755"/>
            <a:ext cx="8286750" cy="12001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959"/>
              <a:buFont typeface="Calibri"/>
              <a:buNone/>
            </a:pPr>
            <a:r>
              <a:rPr lang="en-US" sz="3959" b="1" i="0" u="none" strike="noStrike" cap="none" dirty="0">
                <a:solidFill>
                  <a:schemeClr val="dk1"/>
                </a:solidFill>
                <a:latin typeface="Calibri"/>
                <a:ea typeface="Calibri"/>
                <a:cs typeface="Calibri"/>
                <a:sym typeface="Calibri"/>
              </a:rPr>
              <a:t>The Jumpstart Your </a:t>
            </a:r>
            <a:r>
              <a:rPr lang="en-US" sz="3959" b="1" dirty="0"/>
              <a:t>Life &amp; Business Package</a:t>
            </a:r>
            <a:endParaRPr dirty="0"/>
          </a:p>
        </p:txBody>
      </p:sp>
      <p:pic>
        <p:nvPicPr>
          <p:cNvPr id="781" name="Shape 781"/>
          <p:cNvPicPr preferRelativeResize="0"/>
          <p:nvPr/>
        </p:nvPicPr>
        <p:blipFill rotWithShape="1">
          <a:blip r:embed="rId3">
            <a:alphaModFix/>
          </a:blip>
          <a:srcRect/>
          <a:stretch/>
        </p:blipFill>
        <p:spPr>
          <a:xfrm>
            <a:off x="1435510" y="1645866"/>
            <a:ext cx="3432687" cy="2234381"/>
          </a:xfrm>
          <a:prstGeom prst="rect">
            <a:avLst/>
          </a:prstGeom>
          <a:noFill/>
          <a:ln>
            <a:noFill/>
          </a:ln>
        </p:spPr>
      </p:pic>
      <p:pic>
        <p:nvPicPr>
          <p:cNvPr id="4" name="Shape 635">
            <a:extLst>
              <a:ext uri="{FF2B5EF4-FFF2-40B4-BE49-F238E27FC236}">
                <a16:creationId xmlns:a16="http://schemas.microsoft.com/office/drawing/2014/main" xmlns="" id="{1AF0E51D-B4CE-854A-88AC-2551AAE640C8}"/>
              </a:ext>
            </a:extLst>
          </p:cNvPr>
          <p:cNvPicPr preferRelativeResize="0"/>
          <p:nvPr/>
        </p:nvPicPr>
        <p:blipFill rotWithShape="1">
          <a:blip r:embed="rId4">
            <a:alphaModFix/>
          </a:blip>
          <a:srcRect/>
          <a:stretch/>
        </p:blipFill>
        <p:spPr>
          <a:xfrm>
            <a:off x="2686881" y="3092437"/>
            <a:ext cx="6457119" cy="3227388"/>
          </a:xfrm>
          <a:prstGeom prst="rect">
            <a:avLst/>
          </a:prstGeom>
          <a:noFill/>
          <a:ln>
            <a:noFill/>
          </a:ln>
        </p:spPr>
      </p:pic>
      <p:pic>
        <p:nvPicPr>
          <p:cNvPr id="5" name="Shape 812" descr="LYSCoverImage">
            <a:extLst>
              <a:ext uri="{FF2B5EF4-FFF2-40B4-BE49-F238E27FC236}">
                <a16:creationId xmlns:a16="http://schemas.microsoft.com/office/drawing/2014/main" xmlns="" id="{C7F40CEA-9233-8E4F-BACC-A0708A2D71B0}"/>
              </a:ext>
            </a:extLst>
          </p:cNvPr>
          <p:cNvPicPr preferRelativeResize="0"/>
          <p:nvPr/>
        </p:nvPicPr>
        <p:blipFill rotWithShape="1">
          <a:blip r:embed="rId5">
            <a:alphaModFix/>
          </a:blip>
          <a:srcRect/>
          <a:stretch/>
        </p:blipFill>
        <p:spPr>
          <a:xfrm>
            <a:off x="6182556" y="1536905"/>
            <a:ext cx="1501264" cy="2098305"/>
          </a:xfrm>
          <a:prstGeom prst="rect">
            <a:avLst/>
          </a:prstGeom>
          <a:noFill/>
          <a:ln>
            <a:noFill/>
          </a:ln>
        </p:spPr>
      </p:pic>
      <p:pic>
        <p:nvPicPr>
          <p:cNvPr id="6" name="Shape 804" descr="AprilEvent2015-KatandCynthiaHotSeat.jpg">
            <a:extLst>
              <a:ext uri="{FF2B5EF4-FFF2-40B4-BE49-F238E27FC236}">
                <a16:creationId xmlns:a16="http://schemas.microsoft.com/office/drawing/2014/main" xmlns="" id="{D9CE2D8D-DA49-4240-A4C2-C03098286C0E}"/>
              </a:ext>
            </a:extLst>
          </p:cNvPr>
          <p:cNvPicPr preferRelativeResize="0"/>
          <p:nvPr/>
        </p:nvPicPr>
        <p:blipFill rotWithShape="1">
          <a:blip r:embed="rId6">
            <a:alphaModFix/>
          </a:blip>
          <a:srcRect/>
          <a:stretch/>
        </p:blipFill>
        <p:spPr>
          <a:xfrm>
            <a:off x="1435510" y="3989208"/>
            <a:ext cx="2428567" cy="1634844"/>
          </a:xfrm>
          <a:prstGeom prst="rect">
            <a:avLst/>
          </a:prstGeom>
          <a:noFill/>
          <a:ln>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Shape 780"/>
          <p:cNvSpPr txBox="1">
            <a:spLocks noGrp="1"/>
          </p:cNvSpPr>
          <p:nvPr>
            <p:ph type="title"/>
          </p:nvPr>
        </p:nvSpPr>
        <p:spPr>
          <a:xfrm>
            <a:off x="468876" y="336755"/>
            <a:ext cx="8286750" cy="12001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959"/>
              <a:buFont typeface="Calibri"/>
              <a:buNone/>
            </a:pPr>
            <a:r>
              <a:rPr lang="en-US" sz="3959" b="1" i="0" u="none" strike="noStrike" cap="none" dirty="0">
                <a:solidFill>
                  <a:schemeClr val="dk1"/>
                </a:solidFill>
                <a:latin typeface="Calibri"/>
                <a:ea typeface="Calibri"/>
                <a:cs typeface="Calibri"/>
                <a:sym typeface="Calibri"/>
              </a:rPr>
              <a:t>Includes: The Jumpstart Your </a:t>
            </a:r>
            <a:r>
              <a:rPr lang="en-US" sz="3959" b="1" dirty="0"/>
              <a:t>Marketing System</a:t>
            </a:r>
            <a:endParaRPr dirty="0"/>
          </a:p>
        </p:txBody>
      </p:sp>
      <p:pic>
        <p:nvPicPr>
          <p:cNvPr id="781" name="Shape 781"/>
          <p:cNvPicPr preferRelativeResize="0"/>
          <p:nvPr/>
        </p:nvPicPr>
        <p:blipFill rotWithShape="1">
          <a:blip r:embed="rId3">
            <a:alphaModFix/>
          </a:blip>
          <a:srcRect/>
          <a:stretch/>
        </p:blipFill>
        <p:spPr>
          <a:xfrm>
            <a:off x="1435510" y="1645866"/>
            <a:ext cx="6115664" cy="3811037"/>
          </a:xfrm>
          <a:prstGeom prst="rect">
            <a:avLst/>
          </a:prstGeom>
          <a:noFill/>
          <a:ln>
            <a:noFill/>
          </a:ln>
        </p:spPr>
      </p:pic>
    </p:spTree>
    <p:extLst>
      <p:ext uri="{BB962C8B-B14F-4D97-AF65-F5344CB8AC3E}">
        <p14:creationId xmlns:p14="http://schemas.microsoft.com/office/powerpoint/2010/main" val="41591630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Shape 793"/>
          <p:cNvSpPr txBox="1">
            <a:spLocks noGrp="1"/>
          </p:cNvSpPr>
          <p:nvPr>
            <p:ph type="ctrTitle"/>
          </p:nvPr>
        </p:nvSpPr>
        <p:spPr>
          <a:xfrm>
            <a:off x="285750" y="1143000"/>
            <a:ext cx="8572500" cy="6286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959"/>
              <a:buFont typeface="Calibri"/>
              <a:buNone/>
            </a:pPr>
            <a:r>
              <a:rPr lang="en-US" sz="3959" b="1" i="0" u="none" strike="noStrike" cap="none" dirty="0">
                <a:solidFill>
                  <a:srgbClr val="000000"/>
                </a:solidFill>
                <a:latin typeface="Calibri"/>
                <a:ea typeface="Calibri"/>
                <a:cs typeface="Calibri"/>
                <a:sym typeface="Calibri"/>
              </a:rPr>
              <a:t>Bonus #1:  $1,797 Value (2 Tickets)</a:t>
            </a:r>
            <a:endParaRPr dirty="0"/>
          </a:p>
        </p:txBody>
      </p:sp>
      <p:sp>
        <p:nvSpPr>
          <p:cNvPr id="794" name="Shape 794"/>
          <p:cNvSpPr txBox="1">
            <a:spLocks noGrp="1"/>
          </p:cNvSpPr>
          <p:nvPr>
            <p:ph type="subTitle" idx="1"/>
          </p:nvPr>
        </p:nvSpPr>
        <p:spPr>
          <a:xfrm>
            <a:off x="571500" y="4079082"/>
            <a:ext cx="8286750" cy="1235869"/>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2480"/>
              <a:buFont typeface="Arial"/>
              <a:buNone/>
            </a:pPr>
            <a:r>
              <a:rPr lang="en-US" sz="2480" b="1" i="1" u="none" strike="noStrike" cap="none">
                <a:solidFill>
                  <a:srgbClr val="000000"/>
                </a:solidFill>
                <a:latin typeface="Calibri"/>
                <a:ea typeface="Calibri"/>
                <a:cs typeface="Calibri"/>
                <a:sym typeface="Calibri"/>
              </a:rPr>
              <a:t>You’ll learn WHAT to do and HOW to do it to … </a:t>
            </a:r>
            <a:endParaRPr/>
          </a:p>
          <a:p>
            <a:pPr marL="0" marR="0" lvl="0" indent="0" algn="ctr" rtl="0">
              <a:lnSpc>
                <a:spcPct val="80000"/>
              </a:lnSpc>
              <a:spcBef>
                <a:spcPts val="496"/>
              </a:spcBef>
              <a:spcAft>
                <a:spcPts val="0"/>
              </a:spcAft>
              <a:buClr>
                <a:srgbClr val="000000"/>
              </a:buClr>
              <a:buSzPts val="2480"/>
              <a:buFont typeface="Arial"/>
              <a:buNone/>
            </a:pPr>
            <a:r>
              <a:rPr lang="en-US" sz="2480" b="1" i="1" u="none" strike="noStrike" cap="none">
                <a:solidFill>
                  <a:srgbClr val="000000"/>
                </a:solidFill>
                <a:latin typeface="Calibri"/>
                <a:ea typeface="Calibri"/>
                <a:cs typeface="Calibri"/>
                <a:sym typeface="Calibri"/>
              </a:rPr>
              <a:t>Make a LOT More Money Doing What You Love,</a:t>
            </a:r>
            <a:endParaRPr/>
          </a:p>
          <a:p>
            <a:pPr marL="0" marR="0" lvl="0" indent="0" algn="ctr" rtl="0">
              <a:lnSpc>
                <a:spcPct val="80000"/>
              </a:lnSpc>
              <a:spcBef>
                <a:spcPts val="496"/>
              </a:spcBef>
              <a:spcAft>
                <a:spcPts val="0"/>
              </a:spcAft>
              <a:buClr>
                <a:srgbClr val="000000"/>
              </a:buClr>
              <a:buSzPts val="2480"/>
              <a:buFont typeface="Arial"/>
              <a:buNone/>
            </a:pPr>
            <a:r>
              <a:rPr lang="en-US" sz="2480" b="1" i="1" u="none" strike="noStrike" cap="none">
                <a:solidFill>
                  <a:srgbClr val="000000"/>
                </a:solidFill>
                <a:latin typeface="Calibri"/>
                <a:ea typeface="Calibri"/>
                <a:cs typeface="Calibri"/>
                <a:sym typeface="Calibri"/>
              </a:rPr>
              <a:t>While Getting Out of Overwhelm!</a:t>
            </a:r>
            <a:endParaRPr sz="2480" b="1" i="1" u="none" strike="noStrike" cap="none">
              <a:solidFill>
                <a:srgbClr val="000000"/>
              </a:solidFill>
              <a:latin typeface="Calibri"/>
              <a:ea typeface="Calibri"/>
              <a:cs typeface="Calibri"/>
              <a:sym typeface="Calibri"/>
            </a:endParaRPr>
          </a:p>
        </p:txBody>
      </p:sp>
      <p:pic>
        <p:nvPicPr>
          <p:cNvPr id="795" name="Shape 795" descr="KS-LBEMU-Header-4.psd"/>
          <p:cNvPicPr preferRelativeResize="0"/>
          <p:nvPr/>
        </p:nvPicPr>
        <p:blipFill rotWithShape="1">
          <a:blip r:embed="rId3">
            <a:alphaModFix/>
          </a:blip>
          <a:srcRect/>
          <a:stretch/>
        </p:blipFill>
        <p:spPr>
          <a:xfrm>
            <a:off x="1209675" y="2002631"/>
            <a:ext cx="7010400" cy="1820466"/>
          </a:xfrm>
          <a:prstGeom prst="rect">
            <a:avLst/>
          </a:prstGeom>
          <a:noFill/>
          <a:ln>
            <a:no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Shape 634"/>
          <p:cNvSpPr txBox="1">
            <a:spLocks noGrp="1"/>
          </p:cNvSpPr>
          <p:nvPr>
            <p:ph type="ctrTitle"/>
          </p:nvPr>
        </p:nvSpPr>
        <p:spPr>
          <a:xfrm>
            <a:off x="533400" y="318186"/>
            <a:ext cx="8305800" cy="381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520"/>
              <a:buFont typeface="Calibri"/>
              <a:buNone/>
            </a:pPr>
            <a:r>
              <a:rPr lang="en-US" sz="2520" b="1" i="1" u="none" strike="noStrike" cap="none" dirty="0">
                <a:solidFill>
                  <a:schemeClr val="dk1"/>
                </a:solidFill>
                <a:latin typeface="Calibri"/>
                <a:ea typeface="Calibri"/>
                <a:cs typeface="Calibri"/>
                <a:sym typeface="Calibri"/>
              </a:rPr>
              <a:t>Speaker Success Bootcamp June 14, 15, 16, 2018</a:t>
            </a:r>
            <a:endParaRPr dirty="0"/>
          </a:p>
        </p:txBody>
      </p:sp>
      <p:pic>
        <p:nvPicPr>
          <p:cNvPr id="635" name="Shape 635"/>
          <p:cNvPicPr preferRelativeResize="0"/>
          <p:nvPr/>
        </p:nvPicPr>
        <p:blipFill rotWithShape="1">
          <a:blip r:embed="rId3">
            <a:alphaModFix/>
          </a:blip>
          <a:srcRect/>
          <a:stretch/>
        </p:blipFill>
        <p:spPr>
          <a:xfrm>
            <a:off x="-609600" y="508686"/>
            <a:ext cx="6457119" cy="3227388"/>
          </a:xfrm>
          <a:prstGeom prst="rect">
            <a:avLst/>
          </a:prstGeom>
          <a:noFill/>
          <a:ln>
            <a:noFill/>
          </a:ln>
        </p:spPr>
      </p:pic>
      <p:pic>
        <p:nvPicPr>
          <p:cNvPr id="636" name="Shape 636"/>
          <p:cNvPicPr preferRelativeResize="0"/>
          <p:nvPr/>
        </p:nvPicPr>
        <p:blipFill rotWithShape="1">
          <a:blip r:embed="rId4">
            <a:alphaModFix/>
          </a:blip>
          <a:srcRect/>
          <a:stretch/>
        </p:blipFill>
        <p:spPr>
          <a:xfrm>
            <a:off x="5237919" y="906162"/>
            <a:ext cx="2312457" cy="2262186"/>
          </a:xfrm>
          <a:prstGeom prst="rect">
            <a:avLst/>
          </a:prstGeom>
          <a:noFill/>
          <a:ln>
            <a:noFill/>
          </a:ln>
        </p:spPr>
      </p:pic>
      <p:pic>
        <p:nvPicPr>
          <p:cNvPr id="637" name="Shape 637"/>
          <p:cNvPicPr preferRelativeResize="0"/>
          <p:nvPr/>
        </p:nvPicPr>
        <p:blipFill rotWithShape="1">
          <a:blip r:embed="rId5">
            <a:alphaModFix/>
          </a:blip>
          <a:srcRect/>
          <a:stretch/>
        </p:blipFill>
        <p:spPr>
          <a:xfrm>
            <a:off x="533400" y="3289300"/>
            <a:ext cx="4063354" cy="2273300"/>
          </a:xfrm>
          <a:prstGeom prst="rect">
            <a:avLst/>
          </a:prstGeom>
          <a:noFill/>
          <a:ln>
            <a:noFill/>
          </a:ln>
        </p:spPr>
      </p:pic>
      <p:pic>
        <p:nvPicPr>
          <p:cNvPr id="638" name="Shape 638"/>
          <p:cNvPicPr preferRelativeResize="0"/>
          <p:nvPr/>
        </p:nvPicPr>
        <p:blipFill rotWithShape="1">
          <a:blip r:embed="rId6">
            <a:alphaModFix/>
          </a:blip>
          <a:srcRect/>
          <a:stretch/>
        </p:blipFill>
        <p:spPr>
          <a:xfrm>
            <a:off x="4686300" y="3276600"/>
            <a:ext cx="4082143" cy="228600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4F8A93D-20AD-BA4D-A5B5-28787B0FCA14}"/>
              </a:ext>
            </a:extLst>
          </p:cNvPr>
          <p:cNvPicPr>
            <a:picLocks noChangeAspect="1"/>
          </p:cNvPicPr>
          <p:nvPr/>
        </p:nvPicPr>
        <p:blipFill>
          <a:blip r:embed="rId3"/>
          <a:stretch>
            <a:fillRect/>
          </a:stretch>
        </p:blipFill>
        <p:spPr>
          <a:xfrm>
            <a:off x="1426028" y="108858"/>
            <a:ext cx="6368143" cy="5732426"/>
          </a:xfrm>
          <a:prstGeom prst="rect">
            <a:avLst/>
          </a:prstGeom>
        </p:spPr>
      </p:pic>
    </p:spTree>
    <p:extLst>
      <p:ext uri="{BB962C8B-B14F-4D97-AF65-F5344CB8AC3E}">
        <p14:creationId xmlns:p14="http://schemas.microsoft.com/office/powerpoint/2010/main" val="42402464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p:nvPr/>
        </p:nvSpPr>
        <p:spPr>
          <a:xfrm>
            <a:off x="685800" y="1828800"/>
            <a:ext cx="5410200" cy="4524375"/>
          </a:xfrm>
          <a:prstGeom prst="rect">
            <a:avLst/>
          </a:prstGeom>
          <a:noFill/>
          <a:ln>
            <a:noFill/>
          </a:ln>
        </p:spPr>
        <p:txBody>
          <a:bodyPr spcFirstLastPara="1" wrap="square" lIns="91425" tIns="45700" rIns="91425" bIns="45700" anchor="t" anchorCtr="0">
            <a:noAutofit/>
          </a:bodyPr>
          <a:lstStyle/>
          <a:p>
            <a:pPr marL="742950" marR="0" lvl="0" indent="-742950" algn="l" rtl="0">
              <a:spcBef>
                <a:spcPts val="0"/>
              </a:spcBef>
              <a:spcAft>
                <a:spcPts val="0"/>
              </a:spcAft>
              <a:buClr>
                <a:srgbClr val="000000"/>
              </a:buClr>
              <a:buSzPts val="2000"/>
              <a:buFont typeface="Arial"/>
              <a:buAutoNum type="arabicPeriod"/>
            </a:pPr>
            <a:r>
              <a:rPr lang="en-US" sz="2000" b="1">
                <a:solidFill>
                  <a:srgbClr val="000000"/>
                </a:solidFill>
                <a:latin typeface="Arial"/>
                <a:ea typeface="Arial"/>
                <a:cs typeface="Arial"/>
                <a:sym typeface="Arial"/>
              </a:rPr>
              <a:t>What are you selling / expert in?</a:t>
            </a:r>
            <a:endParaRPr/>
          </a:p>
          <a:p>
            <a:pPr marL="742950" marR="0" lvl="0" indent="-742950" algn="l" rtl="0">
              <a:spcBef>
                <a:spcPts val="1800"/>
              </a:spcBef>
              <a:spcAft>
                <a:spcPts val="0"/>
              </a:spcAft>
              <a:buClr>
                <a:srgbClr val="000000"/>
              </a:buClr>
              <a:buSzPts val="2000"/>
              <a:buFont typeface="Arial"/>
              <a:buAutoNum type="arabicPeriod"/>
            </a:pPr>
            <a:r>
              <a:rPr lang="en-US" sz="2000" b="1">
                <a:solidFill>
                  <a:srgbClr val="000000"/>
                </a:solidFill>
                <a:latin typeface="Arial"/>
                <a:ea typeface="Arial"/>
                <a:cs typeface="Arial"/>
                <a:sym typeface="Arial"/>
              </a:rPr>
              <a:t>Developing your talk outlines &amp; info</a:t>
            </a:r>
            <a:endParaRPr/>
          </a:p>
          <a:p>
            <a:pPr marL="742950" marR="0" lvl="0" indent="-742950" algn="l" rtl="0">
              <a:spcBef>
                <a:spcPts val="1800"/>
              </a:spcBef>
              <a:spcAft>
                <a:spcPts val="0"/>
              </a:spcAft>
              <a:buClr>
                <a:srgbClr val="000000"/>
              </a:buClr>
              <a:buSzPts val="2000"/>
              <a:buFont typeface="Arial"/>
              <a:buAutoNum type="arabicPeriod"/>
            </a:pPr>
            <a:r>
              <a:rPr lang="en-US" sz="2000" b="1">
                <a:solidFill>
                  <a:srgbClr val="000000"/>
                </a:solidFill>
                <a:latin typeface="Arial"/>
                <a:ea typeface="Arial"/>
                <a:cs typeface="Arial"/>
                <a:sym typeface="Arial"/>
              </a:rPr>
              <a:t>How to get yourself booked</a:t>
            </a:r>
            <a:endParaRPr/>
          </a:p>
          <a:p>
            <a:pPr marL="742950" marR="0" lvl="0" indent="-742950" algn="l" rtl="0">
              <a:spcBef>
                <a:spcPts val="1800"/>
              </a:spcBef>
              <a:spcAft>
                <a:spcPts val="0"/>
              </a:spcAft>
              <a:buClr>
                <a:srgbClr val="000000"/>
              </a:buClr>
              <a:buSzPts val="2000"/>
              <a:buFont typeface="Arial"/>
              <a:buAutoNum type="arabicPeriod"/>
            </a:pPr>
            <a:r>
              <a:rPr lang="en-US" sz="2000" b="1">
                <a:solidFill>
                  <a:srgbClr val="000000"/>
                </a:solidFill>
                <a:latin typeface="Arial"/>
                <a:ea typeface="Arial"/>
                <a:cs typeface="Arial"/>
                <a:sym typeface="Arial"/>
              </a:rPr>
              <a:t>Creating your presentations</a:t>
            </a:r>
            <a:endParaRPr/>
          </a:p>
          <a:p>
            <a:pPr marL="742950" marR="0" lvl="0" indent="-742950" algn="l" rtl="0">
              <a:spcBef>
                <a:spcPts val="1800"/>
              </a:spcBef>
              <a:spcAft>
                <a:spcPts val="0"/>
              </a:spcAft>
              <a:buClr>
                <a:srgbClr val="000000"/>
              </a:buClr>
              <a:buSzPts val="2000"/>
              <a:buFont typeface="Arial"/>
              <a:buAutoNum type="arabicPeriod"/>
            </a:pPr>
            <a:r>
              <a:rPr lang="en-US" sz="2000" b="1">
                <a:solidFill>
                  <a:srgbClr val="000000"/>
                </a:solidFill>
                <a:latin typeface="Arial"/>
                <a:ea typeface="Arial"/>
                <a:cs typeface="Arial"/>
                <a:sym typeface="Arial"/>
              </a:rPr>
              <a:t>Back of the room set up and strategy</a:t>
            </a:r>
            <a:endParaRPr/>
          </a:p>
          <a:p>
            <a:pPr marL="742950" marR="0" lvl="0" indent="-742950" algn="l" rtl="0">
              <a:spcBef>
                <a:spcPts val="1800"/>
              </a:spcBef>
              <a:spcAft>
                <a:spcPts val="0"/>
              </a:spcAft>
              <a:buClr>
                <a:srgbClr val="000000"/>
              </a:buClr>
              <a:buSzPts val="2000"/>
              <a:buFont typeface="Arial"/>
              <a:buAutoNum type="arabicPeriod"/>
            </a:pPr>
            <a:r>
              <a:rPr lang="en-US" sz="2000" b="1">
                <a:solidFill>
                  <a:srgbClr val="000000"/>
                </a:solidFill>
                <a:latin typeface="Arial"/>
                <a:ea typeface="Arial"/>
                <a:cs typeface="Arial"/>
                <a:sym typeface="Arial"/>
              </a:rPr>
              <a:t>Lead capture, follow up and sales plan</a:t>
            </a:r>
            <a:endParaRPr/>
          </a:p>
          <a:p>
            <a:pPr marL="742950" marR="0" lvl="0" indent="-590550" algn="ctr" rtl="0">
              <a:spcBef>
                <a:spcPts val="1800"/>
              </a:spcBef>
              <a:spcAft>
                <a:spcPts val="0"/>
              </a:spcAft>
              <a:buClr>
                <a:schemeClr val="dk1"/>
              </a:buClr>
              <a:buSzPts val="2400"/>
              <a:buFont typeface="Arial"/>
              <a:buNone/>
            </a:pPr>
            <a:endParaRPr sz="2400">
              <a:solidFill>
                <a:srgbClr val="000000"/>
              </a:solidFill>
              <a:latin typeface="Arial"/>
              <a:ea typeface="Arial"/>
              <a:cs typeface="Arial"/>
              <a:sym typeface="Arial"/>
            </a:endParaRPr>
          </a:p>
          <a:p>
            <a:pPr marL="742950" marR="0" lvl="0" indent="-590550" algn="ctr" rtl="0">
              <a:spcBef>
                <a:spcPts val="1200"/>
              </a:spcBef>
              <a:spcAft>
                <a:spcPts val="0"/>
              </a:spcAft>
              <a:buClr>
                <a:schemeClr val="dk1"/>
              </a:buClr>
              <a:buSzPts val="2400"/>
              <a:buFont typeface="Arial"/>
              <a:buNone/>
            </a:pPr>
            <a:endParaRPr sz="2400">
              <a:solidFill>
                <a:srgbClr val="000000"/>
              </a:solidFill>
              <a:latin typeface="Arial"/>
              <a:ea typeface="Arial"/>
              <a:cs typeface="Arial"/>
              <a:sym typeface="Arial"/>
            </a:endParaRPr>
          </a:p>
        </p:txBody>
      </p:sp>
      <p:sp>
        <p:nvSpPr>
          <p:cNvPr id="645" name="Shape 645"/>
          <p:cNvSpPr txBox="1"/>
          <p:nvPr/>
        </p:nvSpPr>
        <p:spPr>
          <a:xfrm>
            <a:off x="457200" y="457200"/>
            <a:ext cx="8229600" cy="96043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800000"/>
              </a:buClr>
              <a:buSzPts val="3400"/>
              <a:buFont typeface="Arial"/>
              <a:buNone/>
            </a:pPr>
            <a:r>
              <a:rPr lang="en-US" sz="3400" b="1">
                <a:solidFill>
                  <a:srgbClr val="800000"/>
                </a:solidFill>
                <a:latin typeface="Arial"/>
                <a:ea typeface="Arial"/>
                <a:cs typeface="Arial"/>
                <a:sym typeface="Arial"/>
              </a:rPr>
              <a:t>Kat’s 6 Step Jumpstart Yourself as a Dynamic Speaker System</a:t>
            </a:r>
            <a:endParaRPr sz="3400" b="1">
              <a:solidFill>
                <a:schemeClr val="dk1"/>
              </a:solidFill>
              <a:latin typeface="Arial"/>
              <a:ea typeface="Arial"/>
              <a:cs typeface="Arial"/>
              <a:sym typeface="Arial"/>
            </a:endParaRPr>
          </a:p>
        </p:txBody>
      </p:sp>
      <p:pic>
        <p:nvPicPr>
          <p:cNvPr id="646" name="Shape 646"/>
          <p:cNvPicPr preferRelativeResize="0"/>
          <p:nvPr/>
        </p:nvPicPr>
        <p:blipFill rotWithShape="1">
          <a:blip r:embed="rId3">
            <a:alphaModFix/>
          </a:blip>
          <a:srcRect/>
          <a:stretch/>
        </p:blipFill>
        <p:spPr>
          <a:xfrm>
            <a:off x="6096000" y="1693863"/>
            <a:ext cx="2590800" cy="4333875"/>
          </a:xfrm>
          <a:prstGeom prst="rect">
            <a:avLst/>
          </a:prstGeom>
          <a:noFill/>
          <a:ln>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Shape 651"/>
          <p:cNvSpPr txBox="1">
            <a:spLocks noGrp="1"/>
          </p:cNvSpPr>
          <p:nvPr>
            <p:ph type="ctrTitle"/>
          </p:nvPr>
        </p:nvSpPr>
        <p:spPr>
          <a:xfrm>
            <a:off x="585019" y="314921"/>
            <a:ext cx="8229600" cy="21145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600"/>
              <a:buFont typeface="Calibri"/>
              <a:buNone/>
            </a:pPr>
            <a:r>
              <a:rPr lang="en-US" sz="3600" b="1" i="0" u="none" strike="noStrike" cap="none" dirty="0">
                <a:solidFill>
                  <a:schemeClr val="dk1"/>
                </a:solidFill>
                <a:latin typeface="Calibri"/>
                <a:ea typeface="Calibri"/>
                <a:cs typeface="Calibri"/>
                <a:sym typeface="Calibri"/>
              </a:rPr>
              <a:t>“95% of My Income Comes from Speaking, Networking or Hosting My Live Events”</a:t>
            </a:r>
            <a:endParaRPr sz="3600" b="0" i="0" u="none" strike="noStrike" cap="none" dirty="0">
              <a:solidFill>
                <a:schemeClr val="dk1"/>
              </a:solidFill>
              <a:latin typeface="Calibri"/>
              <a:ea typeface="Calibri"/>
              <a:cs typeface="Calibri"/>
              <a:sym typeface="Calibri"/>
            </a:endParaRPr>
          </a:p>
        </p:txBody>
      </p:sp>
      <p:sp>
        <p:nvSpPr>
          <p:cNvPr id="652" name="Shape 652"/>
          <p:cNvSpPr txBox="1"/>
          <p:nvPr/>
        </p:nvSpPr>
        <p:spPr>
          <a:xfrm>
            <a:off x="5950129" y="2737035"/>
            <a:ext cx="3021806"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700"/>
              <a:buFont typeface="Arial"/>
              <a:buNone/>
            </a:pPr>
            <a:r>
              <a:rPr lang="en-US" sz="2700" b="1" dirty="0">
                <a:solidFill>
                  <a:schemeClr val="dk1"/>
                </a:solidFill>
                <a:latin typeface="Arial"/>
                <a:ea typeface="Arial"/>
                <a:cs typeface="Arial"/>
                <a:sym typeface="Arial"/>
              </a:rPr>
              <a:t>$60-120K/event</a:t>
            </a:r>
            <a:endParaRPr dirty="0"/>
          </a:p>
          <a:p>
            <a:pPr marL="0" marR="0" lvl="0" indent="0" algn="ctr" rtl="0">
              <a:spcBef>
                <a:spcPts val="0"/>
              </a:spcBef>
              <a:spcAft>
                <a:spcPts val="0"/>
              </a:spcAft>
              <a:buClr>
                <a:schemeClr val="dk1"/>
              </a:buClr>
              <a:buSzPts val="2700"/>
              <a:buFont typeface="Arial"/>
              <a:buNone/>
            </a:pPr>
            <a:r>
              <a:rPr lang="en-US" sz="2700" b="1" dirty="0">
                <a:solidFill>
                  <a:schemeClr val="dk1"/>
                </a:solidFill>
                <a:latin typeface="Arial"/>
                <a:ea typeface="Arial"/>
                <a:cs typeface="Arial"/>
                <a:sym typeface="Arial"/>
              </a:rPr>
              <a:t>$7-20K/gig</a:t>
            </a:r>
            <a:endParaRPr dirty="0"/>
          </a:p>
        </p:txBody>
      </p:sp>
      <p:pic>
        <p:nvPicPr>
          <p:cNvPr id="653" name="Shape 653" descr="KatonStage1.jpg"/>
          <p:cNvPicPr preferRelativeResize="0"/>
          <p:nvPr/>
        </p:nvPicPr>
        <p:blipFill rotWithShape="1">
          <a:blip r:embed="rId3">
            <a:alphaModFix/>
          </a:blip>
          <a:srcRect/>
          <a:stretch/>
        </p:blipFill>
        <p:spPr>
          <a:xfrm>
            <a:off x="685799" y="3801667"/>
            <a:ext cx="2647335" cy="1861714"/>
          </a:xfrm>
          <a:prstGeom prst="rect">
            <a:avLst/>
          </a:prstGeom>
          <a:noFill/>
          <a:ln>
            <a:noFill/>
          </a:ln>
        </p:spPr>
      </p:pic>
      <p:pic>
        <p:nvPicPr>
          <p:cNvPr id="654" name="Shape 654" descr="KatandGraceatbooth.jpg"/>
          <p:cNvPicPr preferRelativeResize="0"/>
          <p:nvPr/>
        </p:nvPicPr>
        <p:blipFill rotWithShape="1">
          <a:blip r:embed="rId4">
            <a:alphaModFix/>
          </a:blip>
          <a:srcRect/>
          <a:stretch/>
        </p:blipFill>
        <p:spPr>
          <a:xfrm>
            <a:off x="3299644" y="2449713"/>
            <a:ext cx="2800350" cy="1675210"/>
          </a:xfrm>
          <a:prstGeom prst="rect">
            <a:avLst/>
          </a:prstGeom>
          <a:noFill/>
          <a:ln>
            <a:noFill/>
          </a:ln>
        </p:spPr>
      </p:pic>
      <p:pic>
        <p:nvPicPr>
          <p:cNvPr id="655" name="Shape 655" descr="KatLiveEWNRadio.jpg"/>
          <p:cNvPicPr preferRelativeResize="0"/>
          <p:nvPr/>
        </p:nvPicPr>
        <p:blipFill rotWithShape="1">
          <a:blip r:embed="rId5">
            <a:alphaModFix/>
          </a:blip>
          <a:srcRect/>
          <a:stretch/>
        </p:blipFill>
        <p:spPr>
          <a:xfrm>
            <a:off x="457200" y="2015613"/>
            <a:ext cx="2738284" cy="1765812"/>
          </a:xfrm>
          <a:prstGeom prst="rect">
            <a:avLst/>
          </a:prstGeom>
          <a:noFill/>
          <a:ln>
            <a:noFill/>
          </a:ln>
        </p:spPr>
      </p:pic>
      <p:pic>
        <p:nvPicPr>
          <p:cNvPr id="7" name="Shape 851" descr="AprilEvent2015-Group.jpg">
            <a:extLst>
              <a:ext uri="{FF2B5EF4-FFF2-40B4-BE49-F238E27FC236}">
                <a16:creationId xmlns:a16="http://schemas.microsoft.com/office/drawing/2014/main" xmlns="" id="{0CF5ED06-2048-4F46-8B22-FE910987A7B8}"/>
              </a:ext>
            </a:extLst>
          </p:cNvPr>
          <p:cNvPicPr preferRelativeResize="0"/>
          <p:nvPr/>
        </p:nvPicPr>
        <p:blipFill rotWithShape="1">
          <a:blip r:embed="rId6">
            <a:alphaModFix/>
          </a:blip>
          <a:srcRect/>
          <a:stretch/>
        </p:blipFill>
        <p:spPr>
          <a:xfrm>
            <a:off x="5046408" y="3801667"/>
            <a:ext cx="3667431" cy="1970755"/>
          </a:xfrm>
          <a:prstGeom prst="rect">
            <a:avLst/>
          </a:prstGeom>
          <a:noFill/>
          <a:ln>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Shape 786"/>
          <p:cNvSpPr txBox="1">
            <a:spLocks noGrp="1"/>
          </p:cNvSpPr>
          <p:nvPr>
            <p:ph type="ctrTitle"/>
          </p:nvPr>
        </p:nvSpPr>
        <p:spPr>
          <a:xfrm>
            <a:off x="285750" y="315547"/>
            <a:ext cx="8572500" cy="6286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959"/>
              <a:buFont typeface="Calibri"/>
              <a:buNone/>
            </a:pPr>
            <a:r>
              <a:rPr lang="en-US" sz="3959" b="1" i="0" u="none" strike="noStrike" cap="none" dirty="0">
                <a:solidFill>
                  <a:srgbClr val="000000"/>
                </a:solidFill>
                <a:latin typeface="Calibri"/>
                <a:ea typeface="Calibri"/>
                <a:cs typeface="Calibri"/>
                <a:sym typeface="Calibri"/>
              </a:rPr>
              <a:t>Bonus #2: Over $1000 Value!</a:t>
            </a:r>
            <a:endParaRPr dirty="0"/>
          </a:p>
        </p:txBody>
      </p:sp>
      <p:sp>
        <p:nvSpPr>
          <p:cNvPr id="787" name="Shape 787"/>
          <p:cNvSpPr txBox="1">
            <a:spLocks noGrp="1"/>
          </p:cNvSpPr>
          <p:nvPr>
            <p:ph type="subTitle" idx="1"/>
          </p:nvPr>
        </p:nvSpPr>
        <p:spPr>
          <a:xfrm>
            <a:off x="411959" y="5022978"/>
            <a:ext cx="8130048" cy="1235869"/>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2480"/>
              <a:buFont typeface="Arial"/>
              <a:buNone/>
            </a:pPr>
            <a:r>
              <a:rPr lang="en-US" sz="2480" b="1" i="1" u="none" strike="noStrike" cap="none" dirty="0">
                <a:solidFill>
                  <a:srgbClr val="000000"/>
                </a:solidFill>
                <a:latin typeface="Calibri"/>
                <a:ea typeface="Calibri"/>
                <a:cs typeface="Calibri"/>
                <a:sym typeface="Calibri"/>
              </a:rPr>
              <a:t>Where we’re going to help you figure out how to maximize and monetize your biz and life!</a:t>
            </a:r>
            <a:endParaRPr sz="2480" b="1" i="1" u="none" strike="noStrike" cap="none" dirty="0">
              <a:solidFill>
                <a:srgbClr val="000000"/>
              </a:solidFill>
              <a:latin typeface="Calibri"/>
              <a:ea typeface="Calibri"/>
              <a:cs typeface="Calibri"/>
              <a:sym typeface="Calibri"/>
            </a:endParaRPr>
          </a:p>
        </p:txBody>
      </p:sp>
      <p:sp>
        <p:nvSpPr>
          <p:cNvPr id="788" name="Shape 788"/>
          <p:cNvSpPr/>
          <p:nvPr/>
        </p:nvSpPr>
        <p:spPr>
          <a:xfrm>
            <a:off x="-160082" y="944197"/>
            <a:ext cx="9464163" cy="193899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rgbClr val="C00000"/>
                </a:solidFill>
                <a:latin typeface="Calibri"/>
                <a:ea typeface="Calibri"/>
                <a:cs typeface="Calibri"/>
                <a:sym typeface="Calibri"/>
              </a:rPr>
              <a:t>2 - 2 Hour LIVE Masterclasses!</a:t>
            </a:r>
            <a:endParaRPr sz="4000" b="1" dirty="0">
              <a:solidFill>
                <a:srgbClr val="C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C03EBF26-B3E3-A445-920C-6F893922B5A8}"/>
              </a:ext>
            </a:extLst>
          </p:cNvPr>
          <p:cNvPicPr>
            <a:picLocks noChangeAspect="1"/>
          </p:cNvPicPr>
          <p:nvPr/>
        </p:nvPicPr>
        <p:blipFill>
          <a:blip r:embed="rId3"/>
          <a:stretch>
            <a:fillRect/>
          </a:stretch>
        </p:blipFill>
        <p:spPr>
          <a:xfrm>
            <a:off x="1836406" y="1917651"/>
            <a:ext cx="5471186" cy="2916489"/>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Shape 811"/>
          <p:cNvSpPr txBox="1">
            <a:spLocks noGrp="1"/>
          </p:cNvSpPr>
          <p:nvPr>
            <p:ph type="ctrTitle"/>
          </p:nvPr>
        </p:nvSpPr>
        <p:spPr>
          <a:xfrm>
            <a:off x="246421" y="680884"/>
            <a:ext cx="8572500" cy="6286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959"/>
              <a:buFont typeface="Calibri"/>
              <a:buNone/>
            </a:pPr>
            <a:r>
              <a:rPr lang="en-US" sz="3959" b="1" i="0" u="none" strike="noStrike" cap="none" dirty="0">
                <a:solidFill>
                  <a:srgbClr val="000000"/>
                </a:solidFill>
                <a:latin typeface="Calibri"/>
                <a:ea typeface="Calibri"/>
                <a:cs typeface="Calibri"/>
                <a:sym typeface="Calibri"/>
              </a:rPr>
              <a:t>Bonus #3:  My Book!</a:t>
            </a:r>
            <a:endParaRPr dirty="0"/>
          </a:p>
        </p:txBody>
      </p:sp>
      <p:pic>
        <p:nvPicPr>
          <p:cNvPr id="812" name="Shape 812" descr="LYSCoverImage"/>
          <p:cNvPicPr preferRelativeResize="0"/>
          <p:nvPr/>
        </p:nvPicPr>
        <p:blipFill rotWithShape="1">
          <a:blip r:embed="rId3">
            <a:alphaModFix/>
          </a:blip>
          <a:srcRect/>
          <a:stretch/>
        </p:blipFill>
        <p:spPr>
          <a:xfrm>
            <a:off x="3028950" y="1771650"/>
            <a:ext cx="2800350" cy="3542110"/>
          </a:xfrm>
          <a:prstGeom prst="rect">
            <a:avLst/>
          </a:prstGeom>
          <a:noFill/>
          <a:ln>
            <a:no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pic>
        <p:nvPicPr>
          <p:cNvPr id="817" name="Shape 817"/>
          <p:cNvPicPr preferRelativeResize="0"/>
          <p:nvPr/>
        </p:nvPicPr>
        <p:blipFill rotWithShape="1">
          <a:blip r:embed="rId3">
            <a:alphaModFix/>
          </a:blip>
          <a:srcRect/>
          <a:stretch/>
        </p:blipFill>
        <p:spPr>
          <a:xfrm>
            <a:off x="325039" y="1696141"/>
            <a:ext cx="2378831" cy="1548504"/>
          </a:xfrm>
          <a:prstGeom prst="rect">
            <a:avLst/>
          </a:prstGeom>
          <a:noFill/>
          <a:ln>
            <a:noFill/>
          </a:ln>
        </p:spPr>
      </p:pic>
      <p:sp>
        <p:nvSpPr>
          <p:cNvPr id="818" name="Shape 818"/>
          <p:cNvSpPr txBox="1">
            <a:spLocks noGrp="1"/>
          </p:cNvSpPr>
          <p:nvPr>
            <p:ph type="title"/>
          </p:nvPr>
        </p:nvSpPr>
        <p:spPr>
          <a:xfrm>
            <a:off x="628650" y="330399"/>
            <a:ext cx="7943850" cy="102036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700"/>
              <a:buFont typeface="Calibri"/>
              <a:buNone/>
            </a:pPr>
            <a:r>
              <a:rPr lang="en-US" sz="2700" b="1" i="0" u="none" strike="noStrike" cap="none" dirty="0">
                <a:solidFill>
                  <a:schemeClr val="dk1"/>
                </a:solidFill>
                <a:latin typeface="Calibri"/>
                <a:ea typeface="Calibri"/>
                <a:cs typeface="Calibri"/>
                <a:sym typeface="Calibri"/>
              </a:rPr>
              <a:t>Let Me Help You Transform Your Life &amp; Business, Making a Bigger Impact with More Love &amp; Money too!</a:t>
            </a:r>
            <a:endParaRPr dirty="0"/>
          </a:p>
        </p:txBody>
      </p:sp>
      <p:sp>
        <p:nvSpPr>
          <p:cNvPr id="819" name="Shape 819"/>
          <p:cNvSpPr txBox="1"/>
          <p:nvPr/>
        </p:nvSpPr>
        <p:spPr>
          <a:xfrm>
            <a:off x="1514475" y="1559519"/>
            <a:ext cx="6172200" cy="102036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7200"/>
              <a:buFont typeface="Arial"/>
              <a:buNone/>
            </a:pPr>
            <a:r>
              <a:rPr lang="en-US" sz="7200" b="1" dirty="0">
                <a:solidFill>
                  <a:schemeClr val="dk1"/>
                </a:solidFill>
                <a:latin typeface="Arial"/>
                <a:ea typeface="Arial"/>
                <a:cs typeface="Arial"/>
                <a:sym typeface="Arial"/>
              </a:rPr>
              <a:t>$997</a:t>
            </a:r>
            <a:endParaRPr dirty="0"/>
          </a:p>
        </p:txBody>
      </p:sp>
      <p:sp>
        <p:nvSpPr>
          <p:cNvPr id="820" name="Shape 820"/>
          <p:cNvSpPr txBox="1"/>
          <p:nvPr/>
        </p:nvSpPr>
        <p:spPr>
          <a:xfrm>
            <a:off x="742950" y="3486151"/>
            <a:ext cx="7476818" cy="245030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2060"/>
              </a:buClr>
              <a:buSzPts val="3450"/>
              <a:buFont typeface="Arial"/>
              <a:buNone/>
            </a:pPr>
            <a:r>
              <a:rPr lang="en-US" sz="3450" b="1" u="sng" dirty="0">
                <a:solidFill>
                  <a:srgbClr val="002060"/>
                </a:solidFill>
                <a:latin typeface="Arial"/>
                <a:ea typeface="Arial"/>
                <a:cs typeface="Arial"/>
                <a:sym typeface="Arial"/>
              </a:rPr>
              <a:t>+ 3 Bonuses:</a:t>
            </a:r>
            <a:br>
              <a:rPr lang="en-US" sz="3450" b="1" u="sng" dirty="0">
                <a:solidFill>
                  <a:srgbClr val="002060"/>
                </a:solidFill>
                <a:latin typeface="Arial"/>
                <a:ea typeface="Arial"/>
                <a:cs typeface="Arial"/>
                <a:sym typeface="Arial"/>
              </a:rPr>
            </a:br>
            <a:r>
              <a:rPr lang="en-US" sz="1050" b="1" u="sng" dirty="0">
                <a:solidFill>
                  <a:srgbClr val="002060"/>
                </a:solidFill>
                <a:latin typeface="Arial"/>
                <a:ea typeface="Arial"/>
                <a:cs typeface="Arial"/>
                <a:sym typeface="Arial"/>
              </a:rPr>
              <a:t>    </a:t>
            </a:r>
            <a:endParaRPr dirty="0"/>
          </a:p>
          <a:p>
            <a:pPr marL="0" marR="0" lvl="0" indent="0" algn="l" rtl="0">
              <a:lnSpc>
                <a:spcPct val="90000"/>
              </a:lnSpc>
              <a:spcBef>
                <a:spcPts val="0"/>
              </a:spcBef>
              <a:spcAft>
                <a:spcPts val="0"/>
              </a:spcAft>
              <a:buClr>
                <a:srgbClr val="002060"/>
              </a:buClr>
              <a:buSzPts val="2100"/>
              <a:buFont typeface="Arial"/>
              <a:buNone/>
            </a:pPr>
            <a:r>
              <a:rPr lang="en-US" sz="2100" b="1" u="sng" dirty="0">
                <a:solidFill>
                  <a:srgbClr val="002060"/>
                </a:solidFill>
                <a:latin typeface="Arial"/>
                <a:ea typeface="Arial"/>
                <a:cs typeface="Arial"/>
                <a:sym typeface="Arial"/>
              </a:rPr>
              <a:t>Bonus #1:</a:t>
            </a:r>
            <a:r>
              <a:rPr lang="en-US" sz="2100" b="1" dirty="0">
                <a:solidFill>
                  <a:srgbClr val="002060"/>
                </a:solidFill>
                <a:latin typeface="Arial"/>
                <a:ea typeface="Arial"/>
                <a:cs typeface="Arial"/>
                <a:sym typeface="Arial"/>
              </a:rPr>
              <a:t>   2 Tickets to Any 2018 Event	Value    $1797</a:t>
            </a:r>
            <a:endParaRPr sz="2100" b="1" u="sng" dirty="0">
              <a:solidFill>
                <a:srgbClr val="002060"/>
              </a:solidFill>
              <a:latin typeface="Arial"/>
              <a:ea typeface="Arial"/>
              <a:cs typeface="Arial"/>
              <a:sym typeface="Arial"/>
            </a:endParaRPr>
          </a:p>
          <a:p>
            <a:pPr marL="0" marR="0" lvl="0" indent="0" algn="l" rtl="0">
              <a:lnSpc>
                <a:spcPct val="90000"/>
              </a:lnSpc>
              <a:spcBef>
                <a:spcPts val="0"/>
              </a:spcBef>
              <a:spcAft>
                <a:spcPts val="0"/>
              </a:spcAft>
              <a:buClr>
                <a:srgbClr val="002060"/>
              </a:buClr>
              <a:buSzPts val="2100"/>
              <a:buFont typeface="Arial"/>
              <a:buNone/>
            </a:pPr>
            <a:r>
              <a:rPr lang="en-US" sz="2100" b="1" u="sng" dirty="0">
                <a:solidFill>
                  <a:srgbClr val="002060"/>
                </a:solidFill>
                <a:latin typeface="Arial"/>
                <a:ea typeface="Arial"/>
                <a:cs typeface="Arial"/>
                <a:sym typeface="Arial"/>
              </a:rPr>
              <a:t>Bonus #2:</a:t>
            </a:r>
            <a:r>
              <a:rPr lang="en-US" sz="2100" b="1" dirty="0">
                <a:solidFill>
                  <a:srgbClr val="002060"/>
                </a:solidFill>
                <a:latin typeface="Arial"/>
                <a:ea typeface="Arial"/>
                <a:cs typeface="Arial"/>
                <a:sym typeface="Arial"/>
              </a:rPr>
              <a:t>   2 -2 Hour LIVE Masterclasses 	Value    $1000</a:t>
            </a:r>
            <a:endParaRPr sz="2100" b="1" u="sng" dirty="0">
              <a:solidFill>
                <a:srgbClr val="002060"/>
              </a:solidFill>
              <a:latin typeface="Arial"/>
              <a:ea typeface="Arial"/>
              <a:cs typeface="Arial"/>
              <a:sym typeface="Arial"/>
            </a:endParaRPr>
          </a:p>
          <a:p>
            <a:pPr marL="0" marR="0" lvl="0" indent="0" algn="l" rtl="0">
              <a:lnSpc>
                <a:spcPct val="90000"/>
              </a:lnSpc>
              <a:spcBef>
                <a:spcPts val="0"/>
              </a:spcBef>
              <a:spcAft>
                <a:spcPts val="0"/>
              </a:spcAft>
              <a:buClr>
                <a:srgbClr val="002060"/>
              </a:buClr>
              <a:buSzPts val="2100"/>
              <a:buFont typeface="Arial"/>
              <a:buNone/>
            </a:pPr>
            <a:r>
              <a:rPr lang="en-US" sz="2100" b="1" u="sng" dirty="0">
                <a:solidFill>
                  <a:srgbClr val="002060"/>
                </a:solidFill>
                <a:latin typeface="Arial"/>
                <a:ea typeface="Arial"/>
                <a:cs typeface="Arial"/>
                <a:sym typeface="Arial"/>
              </a:rPr>
              <a:t>Bonus #3:</a:t>
            </a:r>
            <a:r>
              <a:rPr lang="en-US" sz="2100" b="1" dirty="0">
                <a:solidFill>
                  <a:srgbClr val="002060"/>
                </a:solidFill>
                <a:latin typeface="Arial"/>
                <a:ea typeface="Arial"/>
                <a:cs typeface="Arial"/>
                <a:sym typeface="Arial"/>
              </a:rPr>
              <a:t>   Kat’s Book 			Value    $17</a:t>
            </a:r>
            <a:endParaRPr dirty="0"/>
          </a:p>
          <a:p>
            <a:pPr marL="0" marR="0" lvl="0" indent="0" algn="l" rtl="0">
              <a:lnSpc>
                <a:spcPct val="90000"/>
              </a:lnSpc>
              <a:spcBef>
                <a:spcPts val="0"/>
              </a:spcBef>
              <a:spcAft>
                <a:spcPts val="0"/>
              </a:spcAft>
              <a:buClr>
                <a:schemeClr val="dk1"/>
              </a:buClr>
              <a:buSzPts val="1050"/>
              <a:buFont typeface="Arial"/>
              <a:buNone/>
            </a:pPr>
            <a:endParaRPr sz="1050" b="1" dirty="0">
              <a:solidFill>
                <a:srgbClr val="002060"/>
              </a:solidFill>
              <a:latin typeface="Arial"/>
              <a:ea typeface="Arial"/>
              <a:cs typeface="Arial"/>
              <a:sym typeface="Arial"/>
            </a:endParaRPr>
          </a:p>
          <a:p>
            <a:pPr marL="0" marR="0" lvl="0" indent="0" algn="l" rtl="0">
              <a:lnSpc>
                <a:spcPct val="90000"/>
              </a:lnSpc>
              <a:spcBef>
                <a:spcPts val="0"/>
              </a:spcBef>
              <a:spcAft>
                <a:spcPts val="0"/>
              </a:spcAft>
              <a:buClr>
                <a:srgbClr val="002060"/>
              </a:buClr>
              <a:buSzPts val="2100"/>
              <a:buFont typeface="Arial"/>
              <a:buNone/>
            </a:pPr>
            <a:r>
              <a:rPr lang="en-US" sz="2100" b="1" dirty="0">
                <a:solidFill>
                  <a:srgbClr val="002060"/>
                </a:solidFill>
                <a:latin typeface="Arial"/>
                <a:ea typeface="Arial"/>
                <a:cs typeface="Arial"/>
                <a:sym typeface="Arial"/>
              </a:rPr>
              <a:t>			        </a:t>
            </a:r>
            <a:r>
              <a:rPr lang="en-US" sz="2400" b="1" dirty="0">
                <a:solidFill>
                  <a:srgbClr val="C00000"/>
                </a:solidFill>
                <a:latin typeface="Arial"/>
                <a:ea typeface="Arial"/>
                <a:cs typeface="Arial"/>
                <a:sym typeface="Arial"/>
              </a:rPr>
              <a:t>Total Value Over </a:t>
            </a:r>
            <a:r>
              <a:rPr lang="en-US" sz="2400" b="1" dirty="0" smtClean="0">
                <a:solidFill>
                  <a:srgbClr val="C00000"/>
                </a:solidFill>
                <a:latin typeface="Arial"/>
                <a:ea typeface="Arial"/>
                <a:cs typeface="Arial"/>
                <a:sym typeface="Arial"/>
              </a:rPr>
              <a:t>$</a:t>
            </a:r>
            <a:r>
              <a:rPr lang="en-US" sz="2400" b="1" dirty="0" smtClean="0">
                <a:solidFill>
                  <a:srgbClr val="C00000"/>
                </a:solidFill>
              </a:rPr>
              <a:t>3,3</a:t>
            </a:r>
            <a:r>
              <a:rPr lang="en-US" sz="2400" b="1" dirty="0" smtClean="0">
                <a:solidFill>
                  <a:srgbClr val="C00000"/>
                </a:solidFill>
                <a:latin typeface="Arial"/>
                <a:ea typeface="Arial"/>
                <a:cs typeface="Arial"/>
                <a:sym typeface="Arial"/>
              </a:rPr>
              <a:t>00</a:t>
            </a:r>
            <a:endParaRPr dirty="0"/>
          </a:p>
          <a:p>
            <a:pPr marL="0" marR="0" lvl="0" indent="0" algn="l" rtl="0">
              <a:lnSpc>
                <a:spcPct val="90000"/>
              </a:lnSpc>
              <a:spcBef>
                <a:spcPts val="0"/>
              </a:spcBef>
              <a:spcAft>
                <a:spcPts val="0"/>
              </a:spcAft>
              <a:buClr>
                <a:schemeClr val="dk1"/>
              </a:buClr>
              <a:buSzPts val="3450"/>
              <a:buFont typeface="Arial"/>
              <a:buNone/>
            </a:pPr>
            <a:endParaRPr sz="3450" b="1" dirty="0">
              <a:solidFill>
                <a:srgbClr val="C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100"/>
              <a:buFont typeface="Arial"/>
              <a:buNone/>
            </a:pPr>
            <a:endParaRPr sz="2100" b="1" dirty="0">
              <a:solidFill>
                <a:srgbClr val="002060"/>
              </a:solidFill>
              <a:latin typeface="Arial"/>
              <a:ea typeface="Arial"/>
              <a:cs typeface="Arial"/>
              <a:sym typeface="Arial"/>
            </a:endParaRPr>
          </a:p>
        </p:txBody>
      </p:sp>
      <p:pic>
        <p:nvPicPr>
          <p:cNvPr id="821" name="Shape 821"/>
          <p:cNvPicPr preferRelativeResize="0"/>
          <p:nvPr/>
        </p:nvPicPr>
        <p:blipFill rotWithShape="1">
          <a:blip r:embed="rId4">
            <a:alphaModFix/>
          </a:blip>
          <a:srcRect/>
          <a:stretch/>
        </p:blipFill>
        <p:spPr>
          <a:xfrm>
            <a:off x="6272981" y="2034662"/>
            <a:ext cx="2603129" cy="1341155"/>
          </a:xfrm>
          <a:prstGeom prst="rect">
            <a:avLst/>
          </a:prstGeom>
          <a:noFill/>
          <a:ln>
            <a:noFill/>
          </a:ln>
        </p:spPr>
      </p:pic>
      <p:sp>
        <p:nvSpPr>
          <p:cNvPr id="822" name="Shape 822"/>
          <p:cNvSpPr/>
          <p:nvPr/>
        </p:nvSpPr>
        <p:spPr>
          <a:xfrm>
            <a:off x="2104430" y="1385292"/>
            <a:ext cx="4992290" cy="1304925"/>
          </a:xfrm>
          <a:prstGeom prst="ellipse">
            <a:avLst/>
          </a:prstGeom>
          <a:no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300">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
                                        </p:tgtEl>
                                        <p:attrNameLst>
                                          <p:attrName>style.visibility</p:attrName>
                                        </p:attrNameLst>
                                      </p:cBhvr>
                                      <p:to>
                                        <p:strVal val="visible"/>
                                      </p:to>
                                    </p:set>
                                    <p:animEffect transition="in" filter="fade">
                                      <p:cBhvr>
                                        <p:cTn id="7" dur="500"/>
                                        <p:tgtEl>
                                          <p:spTgt spid="8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0"/>
                                        </p:tgtEl>
                                        <p:attrNameLst>
                                          <p:attrName>style.visibility</p:attrName>
                                        </p:attrNameLst>
                                      </p:cBhvr>
                                      <p:to>
                                        <p:strVal val="visible"/>
                                      </p:to>
                                    </p:set>
                                    <p:animEffect transition="in" filter="fade">
                                      <p:cBhvr>
                                        <p:cTn id="12" dur="500"/>
                                        <p:tgtEl>
                                          <p:spTgt spid="8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0">
                                            <p:txEl>
                                              <p:pRg st="0" end="0"/>
                                            </p:txEl>
                                          </p:spTgt>
                                        </p:tgtEl>
                                        <p:attrNameLst>
                                          <p:attrName>style.visibility</p:attrName>
                                        </p:attrNameLst>
                                      </p:cBhvr>
                                      <p:to>
                                        <p:strVal val="visible"/>
                                      </p:to>
                                    </p:set>
                                    <p:animEffect transition="in" filter="fade">
                                      <p:cBhvr>
                                        <p:cTn id="17" dur="500"/>
                                        <p:tgtEl>
                                          <p:spTgt spid="8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20">
                                            <p:txEl>
                                              <p:pRg st="1" end="1"/>
                                            </p:txEl>
                                          </p:spTgt>
                                        </p:tgtEl>
                                        <p:attrNameLst>
                                          <p:attrName>style.visibility</p:attrName>
                                        </p:attrNameLst>
                                      </p:cBhvr>
                                      <p:to>
                                        <p:strVal val="visible"/>
                                      </p:to>
                                    </p:set>
                                    <p:animEffect transition="in" filter="fade">
                                      <p:cBhvr>
                                        <p:cTn id="22" dur="500"/>
                                        <p:tgtEl>
                                          <p:spTgt spid="82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20">
                                            <p:txEl>
                                              <p:pRg st="2" end="2"/>
                                            </p:txEl>
                                          </p:spTgt>
                                        </p:tgtEl>
                                        <p:attrNameLst>
                                          <p:attrName>style.visibility</p:attrName>
                                        </p:attrNameLst>
                                      </p:cBhvr>
                                      <p:to>
                                        <p:strVal val="visible"/>
                                      </p:to>
                                    </p:set>
                                    <p:animEffect transition="in" filter="fade">
                                      <p:cBhvr>
                                        <p:cTn id="27" dur="500"/>
                                        <p:tgtEl>
                                          <p:spTgt spid="82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20">
                                            <p:txEl>
                                              <p:pRg st="3" end="3"/>
                                            </p:txEl>
                                          </p:spTgt>
                                        </p:tgtEl>
                                        <p:attrNameLst>
                                          <p:attrName>style.visibility</p:attrName>
                                        </p:attrNameLst>
                                      </p:cBhvr>
                                      <p:to>
                                        <p:strVal val="visible"/>
                                      </p:to>
                                    </p:set>
                                    <p:animEffect transition="in" filter="fade">
                                      <p:cBhvr>
                                        <p:cTn id="32" dur="500"/>
                                        <p:tgtEl>
                                          <p:spTgt spid="82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20">
                                            <p:txEl>
                                              <p:pRg st="5" end="5"/>
                                            </p:txEl>
                                          </p:spTgt>
                                        </p:tgtEl>
                                        <p:attrNameLst>
                                          <p:attrName>style.visibility</p:attrName>
                                        </p:attrNameLst>
                                      </p:cBhvr>
                                      <p:to>
                                        <p:strVal val="visible"/>
                                      </p:to>
                                    </p:set>
                                    <p:animEffect transition="in" filter="fade">
                                      <p:cBhvr>
                                        <p:cTn id="37" dur="500"/>
                                        <p:tgtEl>
                                          <p:spTgt spid="82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22"/>
                                        </p:tgtEl>
                                        <p:attrNameLst>
                                          <p:attrName>style.visibility</p:attrName>
                                        </p:attrNameLst>
                                      </p:cBhvr>
                                      <p:to>
                                        <p:strVal val="visible"/>
                                      </p:to>
                                    </p:set>
                                    <p:animEffect transition="in" filter="fade">
                                      <p:cBhvr>
                                        <p:cTn id="42" dur="500"/>
                                        <p:tgtEl>
                                          <p:spTgt spid="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7" name="Shape 827" descr="BD14844_"/>
          <p:cNvPicPr preferRelativeResize="0"/>
          <p:nvPr/>
        </p:nvPicPr>
        <p:blipFill rotWithShape="1">
          <a:blip r:embed="rId3">
            <a:alphaModFix/>
          </a:blip>
          <a:srcRect/>
          <a:stretch/>
        </p:blipFill>
        <p:spPr>
          <a:xfrm>
            <a:off x="0" y="0"/>
            <a:ext cx="9144000" cy="152400"/>
          </a:xfrm>
          <a:prstGeom prst="rect">
            <a:avLst/>
          </a:prstGeom>
          <a:solidFill>
            <a:srgbClr val="800000"/>
          </a:solidFill>
          <a:ln>
            <a:noFill/>
          </a:ln>
        </p:spPr>
      </p:pic>
      <p:sp>
        <p:nvSpPr>
          <p:cNvPr id="828" name="Shape 828"/>
          <p:cNvSpPr txBox="1"/>
          <p:nvPr/>
        </p:nvSpPr>
        <p:spPr>
          <a:xfrm>
            <a:off x="228600" y="228600"/>
            <a:ext cx="8686800" cy="9540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A50000"/>
              </a:buClr>
              <a:buSzPts val="2800"/>
              <a:buFont typeface="Arial"/>
              <a:buNone/>
            </a:pPr>
            <a:endParaRPr sz="2800" b="1" dirty="0">
              <a:solidFill>
                <a:srgbClr val="800000"/>
              </a:solidFill>
              <a:latin typeface="Arial"/>
              <a:ea typeface="Arial"/>
              <a:cs typeface="Arial"/>
              <a:sym typeface="Arial"/>
            </a:endParaRPr>
          </a:p>
        </p:txBody>
      </p:sp>
      <p:sp>
        <p:nvSpPr>
          <p:cNvPr id="829" name="Shape 829"/>
          <p:cNvSpPr txBox="1"/>
          <p:nvPr/>
        </p:nvSpPr>
        <p:spPr>
          <a:xfrm>
            <a:off x="381000" y="501445"/>
            <a:ext cx="8382000" cy="5112773"/>
          </a:xfrm>
          <a:prstGeom prst="rect">
            <a:avLst/>
          </a:prstGeom>
          <a:solidFill>
            <a:srgbClr val="FFEFBC"/>
          </a:solidFill>
          <a:ln w="9525" cap="flat" cmpd="sng">
            <a:solidFill>
              <a:schemeClr val="dk1"/>
            </a:solidFill>
            <a:prstDash val="solid"/>
            <a:miter lim="800000"/>
            <a:headEnd type="none" w="sm" len="sm"/>
            <a:tailEnd type="none" w="sm" len="sm"/>
          </a:ln>
          <a:effectLst>
            <a:outerShdw blurRad="50800" dist="38100" dir="2700000" algn="tl" rotWithShape="0">
              <a:schemeClr val="lt1">
                <a:alpha val="42745"/>
              </a:schemeClr>
            </a:outerShdw>
          </a:effectLst>
        </p:spPr>
        <p:txBody>
          <a:bodyPr spcFirstLastPara="1" wrap="square" lIns="91425" tIns="45700" rIns="91425" bIns="45700" anchor="t" anchorCtr="0">
            <a:noAutofit/>
          </a:bodyPr>
          <a:lstStyle/>
          <a:p>
            <a:pPr lvl="0" algn="ctr">
              <a:buClr>
                <a:srgbClr val="A50000"/>
              </a:buClr>
              <a:buSzPts val="2800"/>
            </a:pPr>
            <a:r>
              <a:rPr lang="en-US" sz="4000" b="1" dirty="0">
                <a:solidFill>
                  <a:srgbClr val="A50000"/>
                </a:solidFill>
              </a:rPr>
              <a:t>Jumpstart Your Life &amp; Business Package </a:t>
            </a:r>
            <a:endParaRPr lang="en-US" sz="4000" dirty="0"/>
          </a:p>
          <a:p>
            <a:pPr lvl="0" algn="ctr">
              <a:buClr>
                <a:srgbClr val="A50000"/>
              </a:buClr>
              <a:buSzPts val="2800"/>
            </a:pPr>
            <a:r>
              <a:rPr lang="en-US" sz="4000" b="1" dirty="0">
                <a:solidFill>
                  <a:srgbClr val="A50000"/>
                </a:solidFill>
              </a:rPr>
              <a:t>Today Only $197!</a:t>
            </a:r>
          </a:p>
          <a:p>
            <a:pPr lvl="0" algn="ctr">
              <a:buClr>
                <a:srgbClr val="A50000"/>
              </a:buClr>
              <a:buSzPts val="2800"/>
            </a:pPr>
            <a:endParaRPr lang="en-US" sz="4000" b="1" dirty="0">
              <a:solidFill>
                <a:srgbClr val="A50000"/>
              </a:solidFill>
            </a:endParaRPr>
          </a:p>
          <a:p>
            <a:pPr lvl="0" algn="ctr">
              <a:buClr>
                <a:srgbClr val="A50000"/>
              </a:buClr>
              <a:buSzPts val="2800"/>
            </a:pPr>
            <a:endParaRPr lang="en-US" sz="4000" b="1" dirty="0">
              <a:solidFill>
                <a:srgbClr val="A50000"/>
              </a:solidFill>
            </a:endParaRPr>
          </a:p>
          <a:p>
            <a:pPr lvl="0" algn="ctr">
              <a:buClr>
                <a:srgbClr val="A50000"/>
              </a:buClr>
              <a:buSzPts val="2800"/>
            </a:pPr>
            <a:r>
              <a:rPr lang="en-US" sz="4000" b="1" dirty="0">
                <a:solidFill>
                  <a:srgbClr val="A50000"/>
                </a:solidFill>
              </a:rPr>
              <a:t>First 5 People Get a BONUS 1 Hour Business Planning Session 1on1 with Katrina!</a:t>
            </a:r>
            <a:r>
              <a:rPr lang="en-US" sz="3200" b="1" dirty="0">
                <a:solidFill>
                  <a:srgbClr val="A50000"/>
                </a:solidFill>
              </a:rPr>
              <a:t> </a:t>
            </a:r>
            <a:endParaRPr lang="en-US" sz="3200" b="1" dirty="0">
              <a:solidFill>
                <a:srgbClr val="800000"/>
              </a:solidFill>
            </a:endParaRPr>
          </a:p>
          <a:p>
            <a:pPr marL="0" marR="0" lvl="0" indent="0" algn="ctr" rtl="0">
              <a:spcBef>
                <a:spcPts val="0"/>
              </a:spcBef>
              <a:spcAft>
                <a:spcPts val="0"/>
              </a:spcAft>
              <a:buNone/>
            </a:pPr>
            <a:r>
              <a:rPr lang="en-US" sz="3200" b="1" dirty="0">
                <a:solidFill>
                  <a:schemeClr val="dk2"/>
                </a:solidFill>
                <a:latin typeface="Arial"/>
                <a:ea typeface="Arial"/>
                <a:cs typeface="Arial"/>
                <a:sym typeface="Arial"/>
              </a:rPr>
              <a:t> </a:t>
            </a:r>
            <a:endParaRPr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Shape 857"/>
          <p:cNvSpPr txBox="1">
            <a:spLocks noGrp="1"/>
          </p:cNvSpPr>
          <p:nvPr>
            <p:ph type="title"/>
          </p:nvPr>
        </p:nvSpPr>
        <p:spPr>
          <a:xfrm>
            <a:off x="1066800" y="533400"/>
            <a:ext cx="6934200" cy="762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800000"/>
              </a:buClr>
              <a:buSzPts val="3600"/>
              <a:buFont typeface="Calibri"/>
              <a:buNone/>
            </a:pPr>
            <a:r>
              <a:rPr lang="en-US" sz="5400" b="1" i="0" u="none" strike="noStrike" cap="none" dirty="0">
                <a:solidFill>
                  <a:schemeClr val="tx1"/>
                </a:solidFill>
                <a:sym typeface="Calibri"/>
              </a:rPr>
              <a:t>RESOURCES:</a:t>
            </a:r>
            <a:endParaRPr sz="5400" dirty="0">
              <a:solidFill>
                <a:schemeClr val="tx1"/>
              </a:solidFill>
            </a:endParaRPr>
          </a:p>
        </p:txBody>
      </p:sp>
      <p:sp>
        <p:nvSpPr>
          <p:cNvPr id="858" name="Shape 858"/>
          <p:cNvSpPr txBox="1"/>
          <p:nvPr/>
        </p:nvSpPr>
        <p:spPr>
          <a:xfrm>
            <a:off x="990600" y="1985963"/>
            <a:ext cx="7086600" cy="4648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000"/>
              <a:buFont typeface="Arial"/>
              <a:buNone/>
            </a:pPr>
            <a:r>
              <a:rPr lang="en-US" sz="3600" b="1" dirty="0">
                <a:solidFill>
                  <a:srgbClr val="C00000"/>
                </a:solidFill>
                <a:latin typeface="Arial"/>
                <a:ea typeface="Arial"/>
                <a:cs typeface="Arial"/>
                <a:sym typeface="Arial"/>
              </a:rPr>
              <a:t>FREE </a:t>
            </a:r>
            <a:r>
              <a:rPr lang="en-US" sz="3600" b="1" dirty="0">
                <a:solidFill>
                  <a:srgbClr val="C00000"/>
                </a:solidFill>
              </a:rPr>
              <a:t>A</a:t>
            </a:r>
            <a:r>
              <a:rPr lang="en-US" sz="3600" b="1" dirty="0">
                <a:solidFill>
                  <a:srgbClr val="C00000"/>
                </a:solidFill>
                <a:latin typeface="Arial"/>
                <a:ea typeface="Arial"/>
                <a:cs typeface="Arial"/>
                <a:sym typeface="Arial"/>
              </a:rPr>
              <a:t>udios &amp; Trainings on:</a:t>
            </a:r>
          </a:p>
          <a:p>
            <a:pPr marL="0" marR="0" lvl="0" indent="0" algn="ctr" rtl="0">
              <a:spcBef>
                <a:spcPts val="0"/>
              </a:spcBef>
              <a:spcAft>
                <a:spcPts val="0"/>
              </a:spcAft>
              <a:buClr>
                <a:schemeClr val="dk1"/>
              </a:buClr>
              <a:buSzPts val="2000"/>
              <a:buFont typeface="Arial"/>
              <a:buNone/>
            </a:pPr>
            <a:endParaRPr lang="en-US" sz="2000" b="1" dirty="0">
              <a:solidFill>
                <a:schemeClr val="dk1"/>
              </a:solidFill>
              <a:latin typeface="Arial"/>
              <a:ea typeface="Arial"/>
              <a:cs typeface="Arial"/>
              <a:sym typeface="Arial"/>
            </a:endParaRPr>
          </a:p>
          <a:p>
            <a:pPr marL="342900" lvl="2" indent="-342900">
              <a:buClr>
                <a:schemeClr val="dk1"/>
              </a:buClr>
              <a:buSzPts val="2000"/>
              <a:buFont typeface="Arial" panose="020B0604020202020204" pitchFamily="34" charset="0"/>
              <a:buChar char="•"/>
            </a:pPr>
            <a:r>
              <a:rPr lang="en-US" sz="2000" b="1" dirty="0">
                <a:solidFill>
                  <a:schemeClr val="dk1"/>
                </a:solidFill>
              </a:rPr>
              <a:t>Love Yourself Successful</a:t>
            </a:r>
          </a:p>
          <a:p>
            <a:pPr marL="342900" lvl="2" indent="-342900">
              <a:buClr>
                <a:schemeClr val="dk1"/>
              </a:buClr>
              <a:buSzPts val="2000"/>
              <a:buFont typeface="Arial" panose="020B0604020202020204" pitchFamily="34" charset="0"/>
              <a:buChar char="•"/>
            </a:pPr>
            <a:r>
              <a:rPr lang="en-US" sz="2000" b="1" dirty="0">
                <a:solidFill>
                  <a:schemeClr val="dk1"/>
                </a:solidFill>
              </a:rPr>
              <a:t>Jumpstarting Your Business</a:t>
            </a:r>
          </a:p>
          <a:p>
            <a:pPr marL="342900" lvl="2" indent="-342900">
              <a:buClr>
                <a:schemeClr val="dk1"/>
              </a:buClr>
              <a:buSzPts val="2000"/>
              <a:buFont typeface="Arial" panose="020B0604020202020204" pitchFamily="34" charset="0"/>
              <a:buChar char="•"/>
            </a:pPr>
            <a:r>
              <a:rPr lang="en-US" sz="2000" b="1" dirty="0">
                <a:solidFill>
                  <a:schemeClr val="dk1"/>
                </a:solidFill>
              </a:rPr>
              <a:t>Speaking &amp; Getting Speaking Gigs</a:t>
            </a:r>
          </a:p>
          <a:p>
            <a:pPr marL="342900" lvl="2" indent="-342900">
              <a:buClr>
                <a:schemeClr val="dk1"/>
              </a:buClr>
              <a:buSzPts val="2000"/>
              <a:buFont typeface="Arial" panose="020B0604020202020204" pitchFamily="34" charset="0"/>
              <a:buChar char="•"/>
            </a:pPr>
            <a:r>
              <a:rPr lang="en-US" sz="2000" b="1" dirty="0">
                <a:solidFill>
                  <a:schemeClr val="dk1"/>
                </a:solidFill>
              </a:rPr>
              <a:t>Developing Ideas or Your Purpose</a:t>
            </a:r>
          </a:p>
          <a:p>
            <a:pPr marL="342900" lvl="2" indent="-342900">
              <a:buClr>
                <a:schemeClr val="dk1"/>
              </a:buClr>
              <a:buSzPts val="2000"/>
              <a:buFont typeface="Arial" panose="020B0604020202020204" pitchFamily="34" charset="0"/>
              <a:buChar char="•"/>
            </a:pPr>
            <a:r>
              <a:rPr lang="en-US" sz="2000" b="1" dirty="0">
                <a:solidFill>
                  <a:schemeClr val="dk1"/>
                </a:solidFill>
              </a:rPr>
              <a:t>Hiring &amp; Delegating to a Team</a:t>
            </a:r>
          </a:p>
          <a:p>
            <a:pPr marL="342900" lvl="2" indent="-342900">
              <a:buClr>
                <a:schemeClr val="dk1"/>
              </a:buClr>
              <a:buSzPts val="2000"/>
              <a:buFont typeface="Arial" panose="020B0604020202020204" pitchFamily="34" charset="0"/>
              <a:buChar char="•"/>
            </a:pPr>
            <a:r>
              <a:rPr lang="en-US" sz="2000" b="1" dirty="0">
                <a:solidFill>
                  <a:schemeClr val="dk1"/>
                </a:solidFill>
              </a:rPr>
              <a:t>Updating &amp; Monetizing Your Website</a:t>
            </a:r>
          </a:p>
          <a:p>
            <a:pPr marL="342900" lvl="2" indent="-342900">
              <a:buClr>
                <a:schemeClr val="dk1"/>
              </a:buClr>
              <a:buSzPts val="2000"/>
              <a:buFont typeface="Arial" panose="020B0604020202020204" pitchFamily="34" charset="0"/>
              <a:buChar char="•"/>
            </a:pPr>
            <a:r>
              <a:rPr lang="en-US" sz="2000" b="1" dirty="0">
                <a:solidFill>
                  <a:schemeClr val="dk1"/>
                </a:solidFill>
              </a:rPr>
              <a:t>And more!</a:t>
            </a:r>
          </a:p>
          <a:p>
            <a:pPr marL="0" marR="0" lvl="0" indent="0" algn="ctr" rtl="0">
              <a:spcBef>
                <a:spcPts val="0"/>
              </a:spcBef>
              <a:spcAft>
                <a:spcPts val="0"/>
              </a:spcAft>
              <a:buClr>
                <a:schemeClr val="dk1"/>
              </a:buClr>
              <a:buSzPts val="2000"/>
              <a:buFont typeface="Arial"/>
              <a:buNone/>
            </a:pPr>
            <a:endParaRPr lang="en-US" sz="1200" b="1" dirty="0">
              <a:solidFill>
                <a:schemeClr val="dk1"/>
              </a:solidFill>
              <a:latin typeface="Arial"/>
              <a:ea typeface="Arial"/>
              <a:cs typeface="Arial"/>
              <a:sym typeface="Arial"/>
            </a:endParaRPr>
          </a:p>
          <a:p>
            <a:pPr marL="0" marR="0" lvl="0" indent="0" algn="ctr" rtl="0">
              <a:spcBef>
                <a:spcPts val="0"/>
              </a:spcBef>
              <a:spcAft>
                <a:spcPts val="0"/>
              </a:spcAft>
              <a:buClr>
                <a:schemeClr val="dk1"/>
              </a:buClr>
              <a:buSzPts val="2000"/>
              <a:buFont typeface="Arial"/>
              <a:buNone/>
            </a:pPr>
            <a:r>
              <a:rPr lang="en-US" sz="2000" b="1" dirty="0">
                <a:solidFill>
                  <a:schemeClr val="dk1"/>
                </a:solidFill>
                <a:latin typeface="Arial"/>
                <a:ea typeface="Arial"/>
                <a:cs typeface="Arial"/>
                <a:sym typeface="Arial"/>
              </a:rPr>
              <a:t> </a:t>
            </a:r>
            <a:r>
              <a:rPr lang="en-US" sz="2000" b="1" u="sng" dirty="0" err="1">
                <a:solidFill>
                  <a:schemeClr val="hlink"/>
                </a:solidFill>
                <a:latin typeface="Arial"/>
                <a:ea typeface="Arial"/>
                <a:cs typeface="Arial"/>
                <a:sym typeface="Arial"/>
                <a:hlinkClick r:id="rId3"/>
              </a:rPr>
              <a:t>www.</a:t>
            </a:r>
            <a:r>
              <a:rPr lang="en-US" sz="2000" b="1" u="sng" dirty="0" err="1">
                <a:solidFill>
                  <a:schemeClr val="hlink"/>
                </a:solidFill>
                <a:latin typeface="Arial"/>
                <a:ea typeface="Arial"/>
                <a:cs typeface="Arial"/>
                <a:sym typeface="Arial"/>
              </a:rPr>
              <a:t>JumpstartYourMarketing.com</a:t>
            </a:r>
            <a:r>
              <a:rPr lang="en-US" sz="2000" b="1" u="sng" dirty="0">
                <a:solidFill>
                  <a:schemeClr val="hlink"/>
                </a:solidFill>
                <a:latin typeface="Arial"/>
                <a:ea typeface="Arial"/>
                <a:cs typeface="Arial"/>
                <a:sym typeface="Arial"/>
              </a:rPr>
              <a:t>/Toastmasters</a:t>
            </a:r>
            <a:endParaRPr sz="2000" b="1" u="sng" dirty="0">
              <a:solidFill>
                <a:srgbClr val="000000"/>
              </a:solidFill>
              <a:latin typeface="Arial"/>
              <a:ea typeface="Arial"/>
              <a:cs typeface="Arial"/>
              <a:sym typeface="Arial"/>
            </a:endParaRPr>
          </a:p>
          <a:p>
            <a:pPr marL="0" marR="0" lvl="0" indent="0" algn="ctr" rtl="0">
              <a:spcBef>
                <a:spcPts val="0"/>
              </a:spcBef>
              <a:spcAft>
                <a:spcPts val="0"/>
              </a:spcAft>
              <a:buClr>
                <a:srgbClr val="000000"/>
              </a:buClr>
              <a:buSzPts val="2000"/>
              <a:buFont typeface="Arial"/>
              <a:buNone/>
            </a:pPr>
            <a:r>
              <a:rPr lang="en-US" sz="2000" dirty="0">
                <a:solidFill>
                  <a:srgbClr val="000000"/>
                </a:solidFill>
                <a:latin typeface="Arial"/>
                <a:ea typeface="Arial"/>
                <a:cs typeface="Arial"/>
                <a:sym typeface="Arial"/>
              </a:rPr>
              <a:t> </a:t>
            </a:r>
            <a:endParaRPr dirty="0"/>
          </a:p>
          <a:p>
            <a:pPr marL="0" marR="0" lvl="0" indent="0" algn="ctr" rtl="0">
              <a:spcBef>
                <a:spcPts val="0"/>
              </a:spcBef>
              <a:spcAft>
                <a:spcPts val="0"/>
              </a:spcAft>
              <a:buClr>
                <a:schemeClr val="dk1"/>
              </a:buClr>
              <a:buSzPts val="2000"/>
              <a:buFont typeface="Arial"/>
              <a:buNone/>
            </a:pPr>
            <a:endParaRPr sz="2000" dirty="0">
              <a:solidFill>
                <a:srgbClr val="000000"/>
              </a:solidFill>
              <a:latin typeface="Arial"/>
              <a:ea typeface="Arial"/>
              <a:cs typeface="Arial"/>
              <a:sym typeface="Arial"/>
            </a:endParaRPr>
          </a:p>
          <a:p>
            <a:pPr marL="0" marR="0" lvl="0" indent="0" algn="ctr" rtl="0">
              <a:spcBef>
                <a:spcPts val="0"/>
              </a:spcBef>
              <a:spcAft>
                <a:spcPts val="0"/>
              </a:spcAft>
              <a:buClr>
                <a:schemeClr val="dk1"/>
              </a:buClr>
              <a:buSzPts val="2000"/>
              <a:buFont typeface="Arial"/>
              <a:buNone/>
            </a:pPr>
            <a:endParaRPr sz="2000" dirty="0">
              <a:solidFill>
                <a:srgbClr val="000000"/>
              </a:solidFill>
              <a:latin typeface="Arial"/>
              <a:ea typeface="Arial"/>
              <a:cs typeface="Arial"/>
              <a:sym typeface="Arial"/>
            </a:endParaRPr>
          </a:p>
        </p:txBody>
      </p:sp>
      <p:pic>
        <p:nvPicPr>
          <p:cNvPr id="859" name="Shape 859" descr="cell-phones.png"/>
          <p:cNvPicPr preferRelativeResize="0"/>
          <p:nvPr/>
        </p:nvPicPr>
        <p:blipFill rotWithShape="1">
          <a:blip r:embed="rId4">
            <a:alphaModFix/>
          </a:blip>
          <a:srcRect/>
          <a:stretch/>
        </p:blipFill>
        <p:spPr>
          <a:xfrm>
            <a:off x="6934200" y="609600"/>
            <a:ext cx="1752600" cy="1303338"/>
          </a:xfrm>
          <a:prstGeom prst="rect">
            <a:avLst/>
          </a:prstGeom>
          <a:noFill/>
          <a:ln>
            <a:noFill/>
          </a:ln>
        </p:spPr>
      </p:pic>
      <p:pic>
        <p:nvPicPr>
          <p:cNvPr id="860" name="Shape 860" descr="LYS 3D Cover small.jpg"/>
          <p:cNvPicPr preferRelativeResize="0"/>
          <p:nvPr/>
        </p:nvPicPr>
        <p:blipFill rotWithShape="1">
          <a:blip r:embed="rId5">
            <a:alphaModFix/>
          </a:blip>
          <a:srcRect/>
          <a:stretch/>
        </p:blipFill>
        <p:spPr>
          <a:xfrm>
            <a:off x="546100" y="406400"/>
            <a:ext cx="1358900" cy="1722438"/>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457200" y="457200"/>
            <a:ext cx="8229600" cy="9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6000" b="1" i="0" u="none" strike="noStrike" cap="none" dirty="0">
                <a:solidFill>
                  <a:schemeClr val="dk1"/>
                </a:solidFill>
                <a:latin typeface="Calibri"/>
                <a:ea typeface="Calibri"/>
                <a:cs typeface="Calibri"/>
                <a:sym typeface="Calibri"/>
              </a:rPr>
              <a:t>Why I’m Here...</a:t>
            </a:r>
            <a:endParaRPr sz="6000" dirty="0"/>
          </a:p>
        </p:txBody>
      </p:sp>
      <p:pic>
        <p:nvPicPr>
          <p:cNvPr id="102" name="Shape 102" descr="LYSCoverImage"/>
          <p:cNvPicPr preferRelativeResize="0"/>
          <p:nvPr/>
        </p:nvPicPr>
        <p:blipFill rotWithShape="1">
          <a:blip r:embed="rId3">
            <a:alphaModFix/>
          </a:blip>
          <a:srcRect/>
          <a:stretch/>
        </p:blipFill>
        <p:spPr>
          <a:xfrm>
            <a:off x="1066800" y="3886200"/>
            <a:ext cx="1524000" cy="1930400"/>
          </a:xfrm>
          <a:prstGeom prst="rect">
            <a:avLst/>
          </a:prstGeom>
          <a:noFill/>
          <a:ln>
            <a:noFill/>
          </a:ln>
        </p:spPr>
      </p:pic>
      <p:pic>
        <p:nvPicPr>
          <p:cNvPr id="103" name="Shape 103"/>
          <p:cNvPicPr preferRelativeResize="0"/>
          <p:nvPr/>
        </p:nvPicPr>
        <p:blipFill rotWithShape="1">
          <a:blip r:embed="rId4">
            <a:alphaModFix/>
          </a:blip>
          <a:srcRect/>
          <a:stretch/>
        </p:blipFill>
        <p:spPr>
          <a:xfrm>
            <a:off x="3886200" y="1600200"/>
            <a:ext cx="1263650" cy="1790700"/>
          </a:xfrm>
          <a:prstGeom prst="rect">
            <a:avLst/>
          </a:prstGeom>
          <a:noFill/>
          <a:ln>
            <a:noFill/>
          </a:ln>
        </p:spPr>
      </p:pic>
      <p:pic>
        <p:nvPicPr>
          <p:cNvPr id="104" name="Shape 104"/>
          <p:cNvPicPr preferRelativeResize="0"/>
          <p:nvPr/>
        </p:nvPicPr>
        <p:blipFill rotWithShape="1">
          <a:blip r:embed="rId5">
            <a:alphaModFix/>
          </a:blip>
          <a:srcRect/>
          <a:stretch/>
        </p:blipFill>
        <p:spPr>
          <a:xfrm>
            <a:off x="5908675" y="1651000"/>
            <a:ext cx="1460500" cy="1574800"/>
          </a:xfrm>
          <a:prstGeom prst="rect">
            <a:avLst/>
          </a:prstGeom>
          <a:noFill/>
          <a:ln>
            <a:noFill/>
          </a:ln>
        </p:spPr>
      </p:pic>
      <p:pic>
        <p:nvPicPr>
          <p:cNvPr id="105" name="Shape 105"/>
          <p:cNvPicPr preferRelativeResize="0"/>
          <p:nvPr/>
        </p:nvPicPr>
        <p:blipFill rotWithShape="1">
          <a:blip r:embed="rId6">
            <a:alphaModFix/>
          </a:blip>
          <a:srcRect/>
          <a:stretch/>
        </p:blipFill>
        <p:spPr>
          <a:xfrm>
            <a:off x="1249363" y="1651000"/>
            <a:ext cx="1768475" cy="1766888"/>
          </a:xfrm>
          <a:prstGeom prst="rect">
            <a:avLst/>
          </a:prstGeom>
          <a:noFill/>
          <a:ln>
            <a:noFill/>
          </a:ln>
        </p:spPr>
      </p:pic>
      <p:pic>
        <p:nvPicPr>
          <p:cNvPr id="106" name="Shape 106"/>
          <p:cNvPicPr preferRelativeResize="0"/>
          <p:nvPr/>
        </p:nvPicPr>
        <p:blipFill rotWithShape="1">
          <a:blip r:embed="rId7">
            <a:alphaModFix/>
          </a:blip>
          <a:srcRect/>
          <a:stretch/>
        </p:blipFill>
        <p:spPr>
          <a:xfrm>
            <a:off x="6019800" y="4191000"/>
            <a:ext cx="2444750" cy="1389063"/>
          </a:xfrm>
          <a:prstGeom prst="rect">
            <a:avLst/>
          </a:prstGeom>
          <a:noFill/>
          <a:ln>
            <a:noFill/>
          </a:ln>
        </p:spPr>
      </p:pic>
      <p:sp>
        <p:nvSpPr>
          <p:cNvPr id="107" name="Shape 107"/>
          <p:cNvSpPr txBox="1"/>
          <p:nvPr/>
        </p:nvSpPr>
        <p:spPr>
          <a:xfrm>
            <a:off x="3276600" y="2149475"/>
            <a:ext cx="514350" cy="7699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2"/>
              </a:buClr>
              <a:buSzPts val="4400"/>
              <a:buFont typeface="Arial"/>
              <a:buNone/>
            </a:pPr>
            <a:r>
              <a:rPr lang="en-US" sz="4400" b="1" i="0" u="none" strike="noStrike" cap="none">
                <a:solidFill>
                  <a:schemeClr val="dk2"/>
                </a:solidFill>
                <a:latin typeface="Arial"/>
                <a:ea typeface="Arial"/>
                <a:cs typeface="Arial"/>
                <a:sym typeface="Arial"/>
              </a:rPr>
              <a:t>+</a:t>
            </a:r>
            <a:endParaRPr/>
          </a:p>
        </p:txBody>
      </p:sp>
      <p:sp>
        <p:nvSpPr>
          <p:cNvPr id="108" name="Shape 108"/>
          <p:cNvSpPr txBox="1"/>
          <p:nvPr/>
        </p:nvSpPr>
        <p:spPr>
          <a:xfrm>
            <a:off x="2590800" y="4495800"/>
            <a:ext cx="515938" cy="7683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2"/>
              </a:buClr>
              <a:buSzPts val="4400"/>
              <a:buFont typeface="Arial"/>
              <a:buNone/>
            </a:pPr>
            <a:r>
              <a:rPr lang="en-US" sz="4400" b="1" i="0" u="none" strike="noStrike" cap="none">
                <a:solidFill>
                  <a:schemeClr val="dk2"/>
                </a:solidFill>
                <a:latin typeface="Arial"/>
                <a:ea typeface="Arial"/>
                <a:cs typeface="Arial"/>
                <a:sym typeface="Arial"/>
              </a:rPr>
              <a:t>+</a:t>
            </a:r>
            <a:endParaRPr/>
          </a:p>
        </p:txBody>
      </p:sp>
      <p:sp>
        <p:nvSpPr>
          <p:cNvPr id="109" name="Shape 109"/>
          <p:cNvSpPr txBox="1"/>
          <p:nvPr/>
        </p:nvSpPr>
        <p:spPr>
          <a:xfrm>
            <a:off x="5632450" y="4467225"/>
            <a:ext cx="514350" cy="7699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2"/>
              </a:buClr>
              <a:buSzPts val="4400"/>
              <a:buFont typeface="Arial"/>
              <a:buNone/>
            </a:pPr>
            <a:r>
              <a:rPr lang="en-US" sz="4400" b="1" i="0" u="none" strike="noStrike" cap="none">
                <a:solidFill>
                  <a:schemeClr val="dk2"/>
                </a:solidFill>
                <a:latin typeface="Arial"/>
                <a:ea typeface="Arial"/>
                <a:cs typeface="Arial"/>
                <a:sym typeface="Arial"/>
              </a:rPr>
              <a:t>=</a:t>
            </a:r>
            <a:endParaRPr/>
          </a:p>
        </p:txBody>
      </p:sp>
      <p:sp>
        <p:nvSpPr>
          <p:cNvPr id="110" name="Shape 110"/>
          <p:cNvSpPr txBox="1"/>
          <p:nvPr/>
        </p:nvSpPr>
        <p:spPr>
          <a:xfrm>
            <a:off x="5243513" y="2133600"/>
            <a:ext cx="515937" cy="7699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2"/>
              </a:buClr>
              <a:buSzPts val="4400"/>
              <a:buFont typeface="Arial"/>
              <a:buNone/>
            </a:pPr>
            <a:r>
              <a:rPr lang="en-US" sz="4400" b="1" i="0" u="none" strike="noStrike" cap="none">
                <a:solidFill>
                  <a:schemeClr val="dk2"/>
                </a:solidFill>
                <a:latin typeface="Arial"/>
                <a:ea typeface="Arial"/>
                <a:cs typeface="Arial"/>
                <a:sym typeface="Arial"/>
              </a:rPr>
              <a:t>=</a:t>
            </a:r>
            <a:endParaRPr/>
          </a:p>
        </p:txBody>
      </p:sp>
      <p:pic>
        <p:nvPicPr>
          <p:cNvPr id="111" name="Shape 111" descr="JumpStartLogo.JPG"/>
          <p:cNvPicPr preferRelativeResize="0"/>
          <p:nvPr/>
        </p:nvPicPr>
        <p:blipFill rotWithShape="1">
          <a:blip r:embed="rId8">
            <a:alphaModFix/>
          </a:blip>
          <a:srcRect/>
          <a:stretch/>
        </p:blipFill>
        <p:spPr>
          <a:xfrm>
            <a:off x="3048000" y="4419600"/>
            <a:ext cx="2771775" cy="866775"/>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2" name="Rectangle 1">
            <a:extLst>
              <a:ext uri="{FF2B5EF4-FFF2-40B4-BE49-F238E27FC236}">
                <a16:creationId xmlns:a16="http://schemas.microsoft.com/office/drawing/2014/main" xmlns="" id="{7F02543A-A11E-DE4C-8D05-70897653C5D1}"/>
              </a:ext>
            </a:extLst>
          </p:cNvPr>
          <p:cNvSpPr/>
          <p:nvPr/>
        </p:nvSpPr>
        <p:spPr>
          <a:xfrm>
            <a:off x="457200" y="422787"/>
            <a:ext cx="8229600" cy="5014452"/>
          </a:xfrm>
          <a:prstGeom prst="rect">
            <a:avLst/>
          </a:prstGeom>
          <a:solidFill>
            <a:srgbClr val="FFEF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Shape 134"/>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600"/>
              <a:buFont typeface="Calibri"/>
              <a:buNone/>
            </a:pPr>
            <a:r>
              <a:rPr lang="en-US" b="1" i="0" u="none" strike="noStrike" cap="none" dirty="0">
                <a:solidFill>
                  <a:srgbClr val="C00000"/>
                </a:solidFill>
                <a:sym typeface="Calibri"/>
              </a:rPr>
              <a:t>Today’s Presentation Is About:</a:t>
            </a:r>
            <a:endParaRPr dirty="0">
              <a:solidFill>
                <a:srgbClr val="C00000"/>
              </a:solidFill>
            </a:endParaRPr>
          </a:p>
        </p:txBody>
      </p:sp>
      <p:sp>
        <p:nvSpPr>
          <p:cNvPr id="135" name="Shape 135"/>
          <p:cNvSpPr txBox="1">
            <a:spLocks noGrp="1"/>
          </p:cNvSpPr>
          <p:nvPr>
            <p:ph type="body" idx="1"/>
          </p:nvPr>
        </p:nvSpPr>
        <p:spPr>
          <a:xfrm>
            <a:off x="991673" y="1329744"/>
            <a:ext cx="7695127" cy="42672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2360"/>
              </a:spcBef>
              <a:spcAft>
                <a:spcPts val="0"/>
              </a:spcAft>
              <a:buClr>
                <a:schemeClr val="dk1"/>
              </a:buClr>
              <a:buSzPts val="2800"/>
              <a:buFont typeface="Arial"/>
              <a:buChar char="•"/>
            </a:pPr>
            <a:r>
              <a:rPr lang="en-US" sz="2800" b="1" i="0" u="none" strike="noStrike" cap="none" dirty="0">
                <a:solidFill>
                  <a:schemeClr val="dk1"/>
                </a:solidFill>
                <a:latin typeface="Calibri"/>
                <a:ea typeface="Calibri"/>
                <a:cs typeface="Calibri"/>
                <a:sym typeface="Calibri"/>
              </a:rPr>
              <a:t>Discovering What You Really Want</a:t>
            </a:r>
          </a:p>
          <a:p>
            <a:pPr marL="342900" marR="0" lvl="0" indent="-342900" algn="l" rtl="0">
              <a:spcBef>
                <a:spcPts val="2360"/>
              </a:spcBef>
              <a:spcAft>
                <a:spcPts val="0"/>
              </a:spcAft>
              <a:buClr>
                <a:schemeClr val="dk1"/>
              </a:buClr>
              <a:buSzPts val="2800"/>
              <a:buFont typeface="Arial"/>
              <a:buChar char="•"/>
            </a:pPr>
            <a:r>
              <a:rPr lang="en-US" sz="2800" b="1" dirty="0"/>
              <a:t>Increasing Your Confidence &amp; Clarity</a:t>
            </a:r>
          </a:p>
          <a:p>
            <a:pPr marL="342900" marR="0" lvl="0" indent="-342900" algn="l" rtl="0">
              <a:spcBef>
                <a:spcPts val="2360"/>
              </a:spcBef>
              <a:spcAft>
                <a:spcPts val="0"/>
              </a:spcAft>
              <a:buClr>
                <a:schemeClr val="dk1"/>
              </a:buClr>
              <a:buSzPts val="2800"/>
              <a:buFont typeface="Arial"/>
              <a:buChar char="•"/>
            </a:pPr>
            <a:r>
              <a:rPr lang="en-US" altLang="en-US" sz="2800" b="1" dirty="0">
                <a:solidFill>
                  <a:srgbClr val="000000"/>
                </a:solidFill>
                <a:latin typeface="Calibri" panose="020F0502020204030204" pitchFamily="34" charset="0"/>
              </a:rPr>
              <a:t>Learning How LOVE Affects You Making Money</a:t>
            </a:r>
          </a:p>
          <a:p>
            <a:pPr marL="342900" lvl="0" indent="-342900">
              <a:spcBef>
                <a:spcPts val="2360"/>
              </a:spcBef>
              <a:buSzPts val="2800"/>
            </a:pPr>
            <a:r>
              <a:rPr lang="en-US" altLang="en-US" sz="2800" b="1" dirty="0">
                <a:solidFill>
                  <a:srgbClr val="000000"/>
                </a:solidFill>
                <a:latin typeface="Calibri" panose="020F0502020204030204" pitchFamily="34" charset="0"/>
              </a:rPr>
              <a:t>How to Create or Redesign YOUR Big Money Generating Biz/Career &amp; Love-Filled Life</a:t>
            </a:r>
            <a:endParaRP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a:extLst>
              <a:ext uri="{FF2B5EF4-FFF2-40B4-BE49-F238E27FC236}">
                <a16:creationId xmlns:a16="http://schemas.microsoft.com/office/drawing/2014/main" xmlns="" id="{35D3679F-8A6C-EA4C-8846-E3FC4535A08A}"/>
              </a:ext>
            </a:extLst>
          </p:cNvPr>
          <p:cNvSpPr>
            <a:spLocks noGrp="1" noChangeArrowheads="1"/>
          </p:cNvSpPr>
          <p:nvPr>
            <p:ph type="title" idx="4294967295"/>
          </p:nvPr>
        </p:nvSpPr>
        <p:spPr>
          <a:xfrm>
            <a:off x="685800" y="685800"/>
            <a:ext cx="3886200" cy="5318125"/>
          </a:xfrm>
        </p:spPr>
        <p:txBody>
          <a:bodyPr/>
          <a:lstStyle/>
          <a:p>
            <a:pPr algn="ctr" eaLnBrk="1"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4000" b="1" dirty="0"/>
              <a:t>Define Your Vision</a:t>
            </a:r>
            <a:r>
              <a:rPr lang="en-US" altLang="en-US" sz="6000" b="1" dirty="0"/>
              <a:t/>
            </a:r>
            <a:br>
              <a:rPr lang="en-US" altLang="en-US" sz="6000" b="1" dirty="0"/>
            </a:br>
            <a:r>
              <a:rPr lang="en-US" altLang="en-US" sz="6000" b="1" dirty="0"/>
              <a:t>What’s Your Big </a:t>
            </a:r>
            <a:r>
              <a:rPr lang="en-US" altLang="en-US" sz="8000" b="1" i="1" dirty="0"/>
              <a:t>WHY?</a:t>
            </a:r>
          </a:p>
        </p:txBody>
      </p:sp>
      <p:pic>
        <p:nvPicPr>
          <p:cNvPr id="78851" name="Picture 2">
            <a:extLst>
              <a:ext uri="{FF2B5EF4-FFF2-40B4-BE49-F238E27FC236}">
                <a16:creationId xmlns:a16="http://schemas.microsoft.com/office/drawing/2014/main" xmlns="" id="{727A11A0-E764-4646-B3B9-674D9DF45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377950"/>
            <a:ext cx="3481388"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3395408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TotalTime>
  <Words>2667</Words>
  <Application>Microsoft Office PowerPoint</Application>
  <PresentationFormat>On-screen Show (4:3)</PresentationFormat>
  <Paragraphs>348</Paragraphs>
  <Slides>66</Slides>
  <Notes>66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SimSun</vt:lpstr>
      <vt:lpstr>Arial</vt:lpstr>
      <vt:lpstr>Calibri</vt:lpstr>
      <vt:lpstr>Radley</vt:lpstr>
      <vt:lpstr>Times New Roman</vt:lpstr>
      <vt:lpstr>Wingdings</vt:lpstr>
      <vt:lpstr>Office Theme</vt:lpstr>
      <vt:lpstr>“Love Yourself to Success &amp; Excellence”</vt:lpstr>
      <vt:lpstr>Do You Have the Life You Truly Desire Now?</vt:lpstr>
      <vt:lpstr>Are You Doing What  You Love?</vt:lpstr>
      <vt:lpstr>PowerPoint Presentation</vt:lpstr>
      <vt:lpstr>PowerPoint Presentation</vt:lpstr>
      <vt:lpstr>PowerPoint Presentation</vt:lpstr>
      <vt:lpstr>Why I’m Here...</vt:lpstr>
      <vt:lpstr>Today’s Presentation Is About:</vt:lpstr>
      <vt:lpstr>Define Your Vision What’s Your Big WHY?</vt:lpstr>
      <vt:lpstr>Where Do You Want to Be?  </vt:lpstr>
      <vt:lpstr>PowerPoint Presentation</vt:lpstr>
      <vt:lpstr>PowerPoint Presentation</vt:lpstr>
      <vt:lpstr>#1 Saboteur = Our Mindset</vt:lpstr>
      <vt:lpstr>A Few Things to Think About in Regards to LOVE:</vt:lpstr>
      <vt:lpstr>A Few Things to Think About in Regards to MONEY:</vt:lpstr>
      <vt:lpstr>Let’s Check in and See Where You Are With Both – LOVE &amp; MONEY</vt:lpstr>
      <vt:lpstr>“Life is a Highway”</vt:lpstr>
      <vt:lpstr>Expect Roadblocks</vt:lpstr>
      <vt:lpstr>PowerPoint Presentation</vt:lpstr>
      <vt:lpstr>PowerPoint Presentation</vt:lpstr>
      <vt:lpstr>My Story….</vt:lpstr>
      <vt:lpstr>My Journey… Not Always So Easy!</vt:lpstr>
      <vt:lpstr>PowerPoint Presentation</vt:lpstr>
      <vt:lpstr>PowerPoint Presentation</vt:lpstr>
      <vt:lpstr>PowerPoint Presentation</vt:lpstr>
      <vt:lpstr>Yes… there were a few Roadblocks</vt:lpstr>
      <vt:lpstr>PowerPoint Presentation</vt:lpstr>
      <vt:lpstr>How Did I Do This? </vt:lpstr>
      <vt:lpstr>PowerPoint Presentation</vt:lpstr>
      <vt:lpstr>PowerPoint Presentation</vt:lpstr>
      <vt:lpstr>What You Must Do to Succeed FASTER In Business Today…</vt:lpstr>
      <vt:lpstr>Let’s Talk About Love…</vt:lpstr>
      <vt:lpstr>The “Love Factor” WILL Affect Your Business/Career… Just How BAD Is the Question?</vt:lpstr>
      <vt:lpstr>The 4 Types of Love…According to My Book</vt:lpstr>
      <vt:lpstr>Self Care Self Worth Boundaries  Daily Routine Inspiration Must Haves Dreams </vt:lpstr>
      <vt:lpstr>The 4 Types of Love…According to My Book</vt:lpstr>
      <vt:lpstr>The 4 Types of Love…According to My Book</vt:lpstr>
      <vt:lpstr>The 4 Types of Love…According to My Book</vt:lpstr>
      <vt:lpstr>So, What’s Happening With You in the Love Department?    What Do You Want to See Change for You?</vt:lpstr>
      <vt:lpstr>“Anything you give energy to, grows” ~ David Neagle</vt:lpstr>
      <vt:lpstr>PowerPoint Presentation</vt:lpstr>
      <vt:lpstr>Your Top 3 Action Steps:</vt:lpstr>
      <vt:lpstr>How Will You Change Your Environment?</vt:lpstr>
      <vt:lpstr>PowerPoint Presentation</vt:lpstr>
      <vt:lpstr>PowerPoint Presentation</vt:lpstr>
      <vt:lpstr>Recap:</vt:lpstr>
      <vt:lpstr>RESOURCES:</vt:lpstr>
      <vt:lpstr>PowerPoint Presentation</vt:lpstr>
      <vt:lpstr>Want the Fast Track to Implementation?</vt:lpstr>
      <vt:lpstr>Invest in YOU NOW and FINALLY Get a JumpStart on Your Business &amp; your Life over the next year!</vt:lpstr>
      <vt:lpstr>PowerPoint Presentation</vt:lpstr>
      <vt:lpstr>PowerPoint Presentation</vt:lpstr>
      <vt:lpstr>Darla was just able to finally take a paycheck from her non-profit last year!</vt:lpstr>
      <vt:lpstr>This is my “What IF”, What’s Yours? </vt:lpstr>
      <vt:lpstr>Join Me One Way or  Another Today! </vt:lpstr>
      <vt:lpstr>The Jumpstart Your Life &amp; Business Package</vt:lpstr>
      <vt:lpstr>Includes: The Jumpstart Your Marketing System</vt:lpstr>
      <vt:lpstr>Bonus #1:  $1,797 Value (2 Tickets)</vt:lpstr>
      <vt:lpstr>Speaker Success Bootcamp June 14, 15, 16, 2018</vt:lpstr>
      <vt:lpstr>PowerPoint Presentation</vt:lpstr>
      <vt:lpstr>“95% of My Income Comes from Speaking, Networking or Hosting My Live Events”</vt:lpstr>
      <vt:lpstr>Bonus #2: Over $1000 Value!</vt:lpstr>
      <vt:lpstr>Bonus #3:  My Book!</vt:lpstr>
      <vt:lpstr>Let Me Help You Transform Your Life &amp; Business, Making a Bigger Impact with More Love &amp; Money too!</vt:lpstr>
      <vt:lpstr>PowerPoint Presentation</vt:lpstr>
      <vt:lpstr>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“Love Yourself to Success &amp; Excellence”</dc:title>
  <dc:creator>Administrator</dc:creator>
  <cp:lastModifiedBy>Administrator</cp:lastModifiedBy>
  <cp:revision>18</cp:revision>
  <dcterms:modified xsi:type="dcterms:W3CDTF">2018-05-05T14:14:42Z</dcterms:modified>
</cp:coreProperties>
</file>